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Lst>
  <p:notesMasterIdLst>
    <p:notesMasterId r:id="rId42"/>
  </p:notesMasterIdLst>
  <p:sldIdLst>
    <p:sldId id="304" r:id="rId3"/>
    <p:sldId id="291" r:id="rId4"/>
    <p:sldId id="258" r:id="rId5"/>
    <p:sldId id="260" r:id="rId6"/>
    <p:sldId id="293" r:id="rId7"/>
    <p:sldId id="292" r:id="rId8"/>
    <p:sldId id="301" r:id="rId9"/>
    <p:sldId id="263" r:id="rId10"/>
    <p:sldId id="264" r:id="rId11"/>
    <p:sldId id="265" r:id="rId12"/>
    <p:sldId id="262" r:id="rId13"/>
    <p:sldId id="294" r:id="rId14"/>
    <p:sldId id="296" r:id="rId15"/>
    <p:sldId id="295" r:id="rId16"/>
    <p:sldId id="297" r:id="rId17"/>
    <p:sldId id="298" r:id="rId18"/>
    <p:sldId id="305" r:id="rId19"/>
    <p:sldId id="257" r:id="rId20"/>
    <p:sldId id="286" r:id="rId21"/>
    <p:sldId id="287" r:id="rId22"/>
    <p:sldId id="288" r:id="rId23"/>
    <p:sldId id="290" r:id="rId24"/>
    <p:sldId id="303" r:id="rId25"/>
    <p:sldId id="268" r:id="rId26"/>
    <p:sldId id="269" r:id="rId27"/>
    <p:sldId id="270" r:id="rId28"/>
    <p:sldId id="274" r:id="rId29"/>
    <p:sldId id="273" r:id="rId30"/>
    <p:sldId id="276" r:id="rId31"/>
    <p:sldId id="277" r:id="rId32"/>
    <p:sldId id="285" r:id="rId33"/>
    <p:sldId id="282" r:id="rId34"/>
    <p:sldId id="259" r:id="rId35"/>
    <p:sldId id="283" r:id="rId36"/>
    <p:sldId id="284" r:id="rId37"/>
    <p:sldId id="302" r:id="rId38"/>
    <p:sldId id="300" r:id="rId39"/>
    <p:sldId id="281" r:id="rId40"/>
    <p:sldId id="261"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42A24CF-1539-4BC8-B519-7606CE770497}">
          <p14:sldIdLst>
            <p14:sldId id="304"/>
            <p14:sldId id="291"/>
            <p14:sldId id="258"/>
            <p14:sldId id="260"/>
            <p14:sldId id="293"/>
            <p14:sldId id="292"/>
            <p14:sldId id="301"/>
            <p14:sldId id="263"/>
            <p14:sldId id="264"/>
            <p14:sldId id="265"/>
            <p14:sldId id="262"/>
            <p14:sldId id="294"/>
            <p14:sldId id="296"/>
            <p14:sldId id="295"/>
            <p14:sldId id="297"/>
            <p14:sldId id="298"/>
            <p14:sldId id="305"/>
            <p14:sldId id="257"/>
            <p14:sldId id="286"/>
            <p14:sldId id="287"/>
            <p14:sldId id="288"/>
            <p14:sldId id="290"/>
            <p14:sldId id="303"/>
            <p14:sldId id="268"/>
            <p14:sldId id="269"/>
            <p14:sldId id="270"/>
            <p14:sldId id="274"/>
            <p14:sldId id="273"/>
            <p14:sldId id="276"/>
            <p14:sldId id="277"/>
            <p14:sldId id="285"/>
            <p14:sldId id="282"/>
            <p14:sldId id="259"/>
            <p14:sldId id="283"/>
            <p14:sldId id="284"/>
            <p14:sldId id="302"/>
            <p14:sldId id="300"/>
            <p14:sldId id="281"/>
            <p14:sldId id="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270154-B6D1-5EC4-1A9E-D4CF705636B0}" v="2" dt="2024-12-03T18:38:51.683"/>
    <p1510:client id="{1BB0E44A-8739-C9FC-CB7C-87CB7ED61F86}" v="21" dt="2024-12-03T21:41:05.473"/>
    <p1510:client id="{1F428C76-FBE7-FE7E-E97B-15BDBADE8BF8}" v="21" dt="2024-12-05T14:16:15.730"/>
    <p1510:client id="{40A303BE-8796-C32C-25CE-CAF32AD6BE3C}" v="118" dt="2024-12-05T11:24:52.260"/>
    <p1510:client id="{5B84852D-235B-B352-0683-11F31975F30A}" v="38" dt="2024-12-05T11:13:05.777"/>
    <p1510:client id="{6E5C7054-CC09-C8F5-4A9D-EF58B4937FD4}" v="78" dt="2024-12-04T21:10:10.266"/>
    <p1510:client id="{7B31C7EE-548B-72FD-B317-4BBE4DE2AD5F}" v="60" dt="2024-12-05T13:36:33.418"/>
    <p1510:client id="{9145A83C-06BB-4C35-7734-9B90DB330D55}" v="228" dt="2024-12-04T12:19:14.563"/>
    <p1510:client id="{9E1EF30E-21F2-4E75-FEF3-C8F6ADABC837}" v="9" dt="2024-12-04T09:52:33.505"/>
    <p1510:client id="{B72CF9F8-91E1-3D46-6FA0-AE84DC60F5B9}" v="4" dt="2024-12-03T20:58:03.269"/>
    <p1510:client id="{BB43233C-5051-3CF2-8C58-0BD14FD5D5BB}" v="4" dt="2024-12-03T20:56:02.893"/>
    <p1510:client id="{BFCD3E34-5929-72CA-91C8-4E948406D274}" v="900" dt="2024-12-04T11:15:56.840"/>
    <p1510:client id="{CC622130-68F5-B059-DB70-A21FB3B82FE3}" v="468" dt="2024-12-03T21:34:10.004"/>
    <p1510:client id="{D513521D-74C2-1CF8-5647-EA45CB53A140}" v="6" dt="2024-12-03T22:27:57.119"/>
    <p1510:client id="{DFA788A1-1CDA-7C41-AB00-8FA3054D4C69}" v="83" dt="2024-12-04T17:42:04.6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F7A2B5-AED7-403C-A53D-EBFF68861CA7}"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4A1B97CB-3BD0-4873-93A3-566128FCC4FC}">
      <dgm:prSet/>
      <dgm:spPr/>
      <dgm:t>
        <a:bodyPr/>
        <a:lstStyle/>
        <a:p>
          <a:r>
            <a:rPr lang="en-US" b="1">
              <a:latin typeface="Aptos Display" panose="020F0302020204030204"/>
            </a:rPr>
            <a:t>1</a:t>
          </a:r>
          <a:r>
            <a:rPr lang="en-US"/>
            <a:t> Imputed Activities of Daily Living Calibrated to Surrogate - Activities of Daily Living filled out by surrogate</a:t>
          </a:r>
        </a:p>
      </dgm:t>
    </dgm:pt>
    <dgm:pt modelId="{74640087-955E-4A14-9676-BA06797FF012}" type="parTrans" cxnId="{3A450ED0-1E9A-4649-9C92-357A8E7ABDFF}">
      <dgm:prSet/>
      <dgm:spPr/>
      <dgm:t>
        <a:bodyPr/>
        <a:lstStyle/>
        <a:p>
          <a:endParaRPr lang="en-US"/>
        </a:p>
      </dgm:t>
    </dgm:pt>
    <dgm:pt modelId="{A904BD20-D443-470D-9A4D-0A1DE9C4D562}" type="sibTrans" cxnId="{3A450ED0-1E9A-4649-9C92-357A8E7ABDFF}">
      <dgm:prSet/>
      <dgm:spPr/>
      <dgm:t>
        <a:bodyPr/>
        <a:lstStyle/>
        <a:p>
          <a:endParaRPr lang="en-US"/>
        </a:p>
      </dgm:t>
    </dgm:pt>
    <dgm:pt modelId="{8A7425F4-838F-46D9-A4B4-177D8A861EA9}">
      <dgm:prSet/>
      <dgm:spPr/>
      <dgm:t>
        <a:bodyPr/>
        <a:lstStyle/>
        <a:p>
          <a:r>
            <a:rPr lang="en-US" b="1">
              <a:latin typeface="Aptos Display" panose="020F0302020204030204"/>
            </a:rPr>
            <a:t>0.96</a:t>
          </a:r>
          <a:r>
            <a:rPr lang="en-US"/>
            <a:t> SUPPORT model 6-month survival estimate at day 3 - SUPPORT model 2-month survival estimate at day 3</a:t>
          </a:r>
        </a:p>
      </dgm:t>
    </dgm:pt>
    <dgm:pt modelId="{6DB966D8-345B-484E-9E78-A88604B39029}" type="parTrans" cxnId="{B9FBA85F-840D-4B01-B3FA-65D037F8F43E}">
      <dgm:prSet/>
      <dgm:spPr/>
      <dgm:t>
        <a:bodyPr/>
        <a:lstStyle/>
        <a:p>
          <a:endParaRPr lang="en-US"/>
        </a:p>
      </dgm:t>
    </dgm:pt>
    <dgm:pt modelId="{30182A33-F241-4BBF-B32B-26B1C8ACB5C0}" type="sibTrans" cxnId="{B9FBA85F-840D-4B01-B3FA-65D037F8F43E}">
      <dgm:prSet/>
      <dgm:spPr/>
      <dgm:t>
        <a:bodyPr/>
        <a:lstStyle/>
        <a:p>
          <a:endParaRPr lang="en-US"/>
        </a:p>
      </dgm:t>
    </dgm:pt>
    <dgm:pt modelId="{DFEA36DF-083D-4F2C-9A25-C0135B3947EA}">
      <dgm:prSet/>
      <dgm:spPr/>
      <dgm:t>
        <a:bodyPr/>
        <a:lstStyle/>
        <a:p>
          <a:r>
            <a:rPr lang="en-US" b="1">
              <a:latin typeface="Aptos Display" panose="020F0302020204030204"/>
            </a:rPr>
            <a:t>0.95</a:t>
          </a:r>
          <a:r>
            <a:rPr lang="en-US"/>
            <a:t> Total micro cost - Total ratio of costs to charges</a:t>
          </a:r>
        </a:p>
      </dgm:t>
    </dgm:pt>
    <dgm:pt modelId="{927BB8A5-7581-4818-B158-806C0382D4CB}" type="parTrans" cxnId="{8A2BC3A7-36FE-4C31-ACF7-A41321382219}">
      <dgm:prSet/>
      <dgm:spPr/>
      <dgm:t>
        <a:bodyPr/>
        <a:lstStyle/>
        <a:p>
          <a:endParaRPr lang="en-US"/>
        </a:p>
      </dgm:t>
    </dgm:pt>
    <dgm:pt modelId="{D827F7A8-A51A-4F8F-A930-EE74A0B1D9A3}" type="sibTrans" cxnId="{8A2BC3A7-36FE-4C31-ACF7-A41321382219}">
      <dgm:prSet/>
      <dgm:spPr/>
      <dgm:t>
        <a:bodyPr/>
        <a:lstStyle/>
        <a:p>
          <a:endParaRPr lang="en-US"/>
        </a:p>
      </dgm:t>
    </dgm:pt>
    <dgm:pt modelId="{4CF1E91E-3559-481A-B98C-47DEC9F14999}">
      <dgm:prSet/>
      <dgm:spPr/>
      <dgm:t>
        <a:bodyPr/>
        <a:lstStyle/>
        <a:p>
          <a:r>
            <a:rPr lang="en-US" b="1">
              <a:latin typeface="Aptos Display" panose="020F0302020204030204"/>
            </a:rPr>
            <a:t>0.9</a:t>
          </a:r>
          <a:r>
            <a:rPr lang="en-US"/>
            <a:t> Physician’s 6-month survival estimate - Physician’s 2-month survival estimate</a:t>
          </a:r>
        </a:p>
      </dgm:t>
    </dgm:pt>
    <dgm:pt modelId="{A0714F5A-AA69-4038-A2E8-246DCBE9200B}" type="parTrans" cxnId="{C8471A7A-4988-4639-95EA-F1A38A67B596}">
      <dgm:prSet/>
      <dgm:spPr/>
      <dgm:t>
        <a:bodyPr/>
        <a:lstStyle/>
        <a:p>
          <a:endParaRPr lang="en-US"/>
        </a:p>
      </dgm:t>
    </dgm:pt>
    <dgm:pt modelId="{033E2A48-DF4E-49A8-A42B-24FFD30C12DF}" type="sibTrans" cxnId="{C8471A7A-4988-4639-95EA-F1A38A67B596}">
      <dgm:prSet/>
      <dgm:spPr/>
      <dgm:t>
        <a:bodyPr/>
        <a:lstStyle/>
        <a:p>
          <a:endParaRPr lang="en-US"/>
        </a:p>
      </dgm:t>
    </dgm:pt>
    <dgm:pt modelId="{1ED45275-24BB-40F6-BEB7-B082110B7C4D}">
      <dgm:prSet/>
      <dgm:spPr/>
      <dgm:t>
        <a:bodyPr/>
        <a:lstStyle/>
        <a:p>
          <a:r>
            <a:rPr lang="en-US" b="1"/>
            <a:t>0.88</a:t>
          </a:r>
          <a:r>
            <a:rPr lang="en-US"/>
            <a:t> Day of DNR order - Days from Study Entry to Discharge</a:t>
          </a:r>
        </a:p>
      </dgm:t>
    </dgm:pt>
    <dgm:pt modelId="{7604474C-7D58-4C7C-9A9A-A4B82AEC788C}" type="parTrans" cxnId="{B7CE66D2-F604-4CEA-BD26-EFDB016E634B}">
      <dgm:prSet/>
      <dgm:spPr/>
      <dgm:t>
        <a:bodyPr/>
        <a:lstStyle/>
        <a:p>
          <a:endParaRPr lang="en-US"/>
        </a:p>
      </dgm:t>
    </dgm:pt>
    <dgm:pt modelId="{DD03515E-E750-47B6-9A99-DB43E4FF7633}" type="sibTrans" cxnId="{B7CE66D2-F604-4CEA-BD26-EFDB016E634B}">
      <dgm:prSet/>
      <dgm:spPr/>
      <dgm:t>
        <a:bodyPr/>
        <a:lstStyle/>
        <a:p>
          <a:endParaRPr lang="en-US"/>
        </a:p>
      </dgm:t>
    </dgm:pt>
    <dgm:pt modelId="{BD884630-C7CC-45FF-98B2-10CD74D59171}">
      <dgm:prSet/>
      <dgm:spPr/>
      <dgm:t>
        <a:bodyPr/>
        <a:lstStyle/>
        <a:p>
          <a:r>
            <a:rPr lang="en-US" b="1">
              <a:latin typeface="Aptos Display" panose="020F0302020204030204"/>
            </a:rPr>
            <a:t>0.87</a:t>
          </a:r>
          <a:r>
            <a:rPr lang="en-US"/>
            <a:t> Total ratio of costs to charges - Hospital charges</a:t>
          </a:r>
        </a:p>
      </dgm:t>
    </dgm:pt>
    <dgm:pt modelId="{3BB15CB6-5602-4E8F-BA45-A632438AB322}" type="parTrans" cxnId="{47B47ED2-917C-46C2-B43C-173ED0516ADA}">
      <dgm:prSet/>
      <dgm:spPr/>
      <dgm:t>
        <a:bodyPr/>
        <a:lstStyle/>
        <a:p>
          <a:endParaRPr lang="en-US"/>
        </a:p>
      </dgm:t>
    </dgm:pt>
    <dgm:pt modelId="{D11DA8E9-5117-48C7-9ACC-62A6EF680774}" type="sibTrans" cxnId="{47B47ED2-917C-46C2-B43C-173ED0516ADA}">
      <dgm:prSet/>
      <dgm:spPr/>
      <dgm:t>
        <a:bodyPr/>
        <a:lstStyle/>
        <a:p>
          <a:endParaRPr lang="en-US"/>
        </a:p>
      </dgm:t>
    </dgm:pt>
    <dgm:pt modelId="{30A9FD27-53E1-40A2-BBC3-3A4B9DA04E59}">
      <dgm:prSet/>
      <dgm:spPr/>
      <dgm:t>
        <a:bodyPr/>
        <a:lstStyle/>
        <a:p>
          <a:r>
            <a:rPr lang="en-US" b="1">
              <a:latin typeface="Aptos Display" panose="020F0302020204030204"/>
            </a:rPr>
            <a:t>0.81</a:t>
          </a:r>
          <a:r>
            <a:rPr lang="en-US"/>
            <a:t> Total micro cost - Hospital charges</a:t>
          </a:r>
        </a:p>
      </dgm:t>
    </dgm:pt>
    <dgm:pt modelId="{59244658-A9B4-4A36-BFC5-9FEAC46E355D}" type="parTrans" cxnId="{2E9B6F02-8FA8-439B-A690-C2CD2BFF658F}">
      <dgm:prSet/>
      <dgm:spPr/>
      <dgm:t>
        <a:bodyPr/>
        <a:lstStyle/>
        <a:p>
          <a:endParaRPr lang="en-US"/>
        </a:p>
      </dgm:t>
    </dgm:pt>
    <dgm:pt modelId="{8A44FA95-10F5-4924-8F68-5B3E57CE6980}" type="sibTrans" cxnId="{2E9B6F02-8FA8-439B-A690-C2CD2BFF658F}">
      <dgm:prSet/>
      <dgm:spPr/>
      <dgm:t>
        <a:bodyPr/>
        <a:lstStyle/>
        <a:p>
          <a:endParaRPr lang="en-US"/>
        </a:p>
      </dgm:t>
    </dgm:pt>
    <dgm:pt modelId="{B3532801-FBEF-4D43-AA83-0C8088C8F713}">
      <dgm:prSet/>
      <dgm:spPr/>
      <dgm:t>
        <a:bodyPr/>
        <a:lstStyle/>
        <a:p>
          <a:r>
            <a:rPr lang="en-US" b="1">
              <a:latin typeface="Aptos Display" panose="020F0302020204030204"/>
            </a:rPr>
            <a:t>0.8</a:t>
          </a:r>
          <a:r>
            <a:rPr lang="en-US"/>
            <a:t> APACHE III day 3 physiology score - SUPPORT physiology score on day 3</a:t>
          </a:r>
        </a:p>
      </dgm:t>
    </dgm:pt>
    <dgm:pt modelId="{2B1B551F-89BF-453B-A5E5-9ACEEA353D5D}" type="parTrans" cxnId="{322CEEDD-03FF-4920-9163-9125AF3B7297}">
      <dgm:prSet/>
      <dgm:spPr/>
      <dgm:t>
        <a:bodyPr/>
        <a:lstStyle/>
        <a:p>
          <a:endParaRPr lang="en-US"/>
        </a:p>
      </dgm:t>
    </dgm:pt>
    <dgm:pt modelId="{25EADEC3-CE7A-4975-AC17-0A4B7F40C903}" type="sibTrans" cxnId="{322CEEDD-03FF-4920-9163-9125AF3B7297}">
      <dgm:prSet/>
      <dgm:spPr/>
      <dgm:t>
        <a:bodyPr/>
        <a:lstStyle/>
        <a:p>
          <a:endParaRPr lang="en-US"/>
        </a:p>
      </dgm:t>
    </dgm:pt>
    <dgm:pt modelId="{611C6125-2994-426A-A749-E7C8020D0CBD}">
      <dgm:prSet/>
      <dgm:spPr/>
      <dgm:t>
        <a:bodyPr/>
        <a:lstStyle/>
        <a:p>
          <a:r>
            <a:rPr lang="en-US" b="1">
              <a:latin typeface="Aptos Display" panose="020F0302020204030204"/>
            </a:rPr>
            <a:t>0.77</a:t>
          </a:r>
          <a:r>
            <a:rPr lang="en-US"/>
            <a:t> Total ratio of costs to charges - Days from Study Entry to Discharge</a:t>
          </a:r>
        </a:p>
      </dgm:t>
    </dgm:pt>
    <dgm:pt modelId="{76062DDD-07F4-47E4-BD78-1DA15A61B6F8}" type="parTrans" cxnId="{36130299-C2C1-4652-8091-9CC3854877F1}">
      <dgm:prSet/>
      <dgm:spPr/>
      <dgm:t>
        <a:bodyPr/>
        <a:lstStyle/>
        <a:p>
          <a:endParaRPr lang="en-US"/>
        </a:p>
      </dgm:t>
    </dgm:pt>
    <dgm:pt modelId="{2813E487-3198-4FAC-94D8-A159FD022E32}" type="sibTrans" cxnId="{36130299-C2C1-4652-8091-9CC3854877F1}">
      <dgm:prSet/>
      <dgm:spPr/>
      <dgm:t>
        <a:bodyPr/>
        <a:lstStyle/>
        <a:p>
          <a:endParaRPr lang="en-US"/>
        </a:p>
      </dgm:t>
    </dgm:pt>
    <dgm:pt modelId="{BB722CF6-73FB-41FB-8AD9-CF87DBDE840C}">
      <dgm:prSet/>
      <dgm:spPr/>
      <dgm:t>
        <a:bodyPr/>
        <a:lstStyle/>
        <a:p>
          <a:r>
            <a:rPr lang="en-US" b="1">
              <a:latin typeface="Aptos Display" panose="020F0302020204030204"/>
            </a:rPr>
            <a:t>0.77</a:t>
          </a:r>
          <a:r>
            <a:rPr lang="en-US"/>
            <a:t> Total micro cost - Days from Study Entry to Discharge</a:t>
          </a:r>
        </a:p>
      </dgm:t>
    </dgm:pt>
    <dgm:pt modelId="{13397C2D-61E2-4FCC-84FE-BB0C7F69C847}" type="parTrans" cxnId="{B7A35DC9-A5B2-4AFC-B1D9-D552A23D2254}">
      <dgm:prSet/>
      <dgm:spPr/>
      <dgm:t>
        <a:bodyPr/>
        <a:lstStyle/>
        <a:p>
          <a:endParaRPr lang="en-US"/>
        </a:p>
      </dgm:t>
    </dgm:pt>
    <dgm:pt modelId="{8C704182-B70F-4F53-A422-3F96D9D716FF}" type="sibTrans" cxnId="{B7A35DC9-A5B2-4AFC-B1D9-D552A23D2254}">
      <dgm:prSet/>
      <dgm:spPr/>
      <dgm:t>
        <a:bodyPr/>
        <a:lstStyle/>
        <a:p>
          <a:endParaRPr lang="en-US"/>
        </a:p>
      </dgm:t>
    </dgm:pt>
    <dgm:pt modelId="{CC4E6C23-F56C-4960-B333-D9B2CBE684D4}">
      <dgm:prSet/>
      <dgm:spPr/>
      <dgm:t>
        <a:bodyPr/>
        <a:lstStyle/>
        <a:p>
          <a:r>
            <a:rPr lang="en-US" b="1">
              <a:latin typeface="Aptos Display" panose="020F0302020204030204"/>
            </a:rPr>
            <a:t>0.73</a:t>
          </a:r>
          <a:r>
            <a:rPr lang="en-US"/>
            <a:t> Day of DNR order - Total ratio of costs to charges</a:t>
          </a:r>
        </a:p>
      </dgm:t>
    </dgm:pt>
    <dgm:pt modelId="{0FD922CC-8ADA-4CF5-A488-1B239B4E6676}" type="parTrans" cxnId="{E1B3AFB9-DEE9-4E69-8B8C-A7AC4616917C}">
      <dgm:prSet/>
      <dgm:spPr/>
      <dgm:t>
        <a:bodyPr/>
        <a:lstStyle/>
        <a:p>
          <a:endParaRPr lang="en-US"/>
        </a:p>
      </dgm:t>
    </dgm:pt>
    <dgm:pt modelId="{4290A041-D174-411A-B5A1-55D58B1DA87D}" type="sibTrans" cxnId="{E1B3AFB9-DEE9-4E69-8B8C-A7AC4616917C}">
      <dgm:prSet/>
      <dgm:spPr/>
      <dgm:t>
        <a:bodyPr/>
        <a:lstStyle/>
        <a:p>
          <a:endParaRPr lang="en-US"/>
        </a:p>
      </dgm:t>
    </dgm:pt>
    <dgm:pt modelId="{C53AD752-7306-41CD-A645-6C9574304FC2}">
      <dgm:prSet/>
      <dgm:spPr/>
      <dgm:t>
        <a:bodyPr/>
        <a:lstStyle/>
        <a:p>
          <a:r>
            <a:rPr lang="en-US" b="1">
              <a:latin typeface="Aptos Display" panose="020F0302020204030204"/>
            </a:rPr>
            <a:t>0.72</a:t>
          </a:r>
          <a:r>
            <a:rPr lang="en-US"/>
            <a:t> Day of DNR order - Total micro cost</a:t>
          </a:r>
        </a:p>
      </dgm:t>
    </dgm:pt>
    <dgm:pt modelId="{06C45C65-E6E3-44A3-AAA6-6C57CD01A825}" type="parTrans" cxnId="{EC84B2AE-8BAC-4AB1-8DBF-6C0921AFBF03}">
      <dgm:prSet/>
      <dgm:spPr/>
      <dgm:t>
        <a:bodyPr/>
        <a:lstStyle/>
        <a:p>
          <a:endParaRPr lang="en-US"/>
        </a:p>
      </dgm:t>
    </dgm:pt>
    <dgm:pt modelId="{286DDA20-7406-4339-BB2E-0A14EB6BD36B}" type="sibTrans" cxnId="{EC84B2AE-8BAC-4AB1-8DBF-6C0921AFBF03}">
      <dgm:prSet/>
      <dgm:spPr/>
      <dgm:t>
        <a:bodyPr/>
        <a:lstStyle/>
        <a:p>
          <a:endParaRPr lang="en-US"/>
        </a:p>
      </dgm:t>
    </dgm:pt>
    <dgm:pt modelId="{CCF41C74-B0B5-4D33-915C-F7177F19C87B}">
      <dgm:prSet/>
      <dgm:spPr/>
      <dgm:t>
        <a:bodyPr/>
        <a:lstStyle/>
        <a:p>
          <a:r>
            <a:rPr lang="en-US" b="1">
              <a:latin typeface="Aptos Display" panose="020F0302020204030204"/>
            </a:rPr>
            <a:t>0.68</a:t>
          </a:r>
          <a:r>
            <a:rPr lang="en-US"/>
            <a:t> Blood urea nitrogen levels measured at day 3 - serum creatinine levels measured at day 3</a:t>
          </a:r>
        </a:p>
      </dgm:t>
    </dgm:pt>
    <dgm:pt modelId="{08CE7077-B3CC-45D1-A6B0-F7AF107B04FE}" type="parTrans" cxnId="{F6B57C94-270C-4F19-840F-7D9DB175FB97}">
      <dgm:prSet/>
      <dgm:spPr/>
      <dgm:t>
        <a:bodyPr/>
        <a:lstStyle/>
        <a:p>
          <a:endParaRPr lang="en-US"/>
        </a:p>
      </dgm:t>
    </dgm:pt>
    <dgm:pt modelId="{776A5658-77D2-4F34-B7E9-9037414E2A26}" type="sibTrans" cxnId="{F6B57C94-270C-4F19-840F-7D9DB175FB97}">
      <dgm:prSet/>
      <dgm:spPr/>
      <dgm:t>
        <a:bodyPr/>
        <a:lstStyle/>
        <a:p>
          <a:endParaRPr lang="en-US"/>
        </a:p>
      </dgm:t>
    </dgm:pt>
    <dgm:pt modelId="{91DC822C-FD06-40F0-9FB6-9B2C0536C3B3}">
      <dgm:prSet/>
      <dgm:spPr/>
      <dgm:t>
        <a:bodyPr/>
        <a:lstStyle/>
        <a:p>
          <a:r>
            <a:rPr lang="en-US" b="1">
              <a:latin typeface="Aptos Display" panose="020F0302020204030204"/>
            </a:rPr>
            <a:t>0.67</a:t>
          </a:r>
          <a:r>
            <a:rPr lang="en-US"/>
            <a:t> Imputed Activities of Daily Living Calibrated to Surrogate - Index of Activities of Daily Living filled out by the patient</a:t>
          </a:r>
        </a:p>
      </dgm:t>
    </dgm:pt>
    <dgm:pt modelId="{1F52130F-95CF-4048-80DC-544EF2DBDCD2}" type="parTrans" cxnId="{CCDF89FB-F2B7-4231-90EE-763EED6DAA51}">
      <dgm:prSet/>
      <dgm:spPr/>
      <dgm:t>
        <a:bodyPr/>
        <a:lstStyle/>
        <a:p>
          <a:endParaRPr lang="en-US"/>
        </a:p>
      </dgm:t>
    </dgm:pt>
    <dgm:pt modelId="{6DBBE6F3-A489-4EAB-A037-5F3FCA5D01B8}" type="sibTrans" cxnId="{CCDF89FB-F2B7-4231-90EE-763EED6DAA51}">
      <dgm:prSet/>
      <dgm:spPr/>
      <dgm:t>
        <a:bodyPr/>
        <a:lstStyle/>
        <a:p>
          <a:endParaRPr lang="en-US"/>
        </a:p>
      </dgm:t>
    </dgm:pt>
    <dgm:pt modelId="{A2D2EFBC-84C6-4463-B42F-A32F2E600859}">
      <dgm:prSet/>
      <dgm:spPr/>
      <dgm:t>
        <a:bodyPr/>
        <a:lstStyle/>
        <a:p>
          <a:r>
            <a:rPr lang="en-US" b="1">
              <a:latin typeface="Aptos Display" panose="020F0302020204030204"/>
            </a:rPr>
            <a:t>0.65</a:t>
          </a:r>
          <a:r>
            <a:rPr lang="en-US"/>
            <a:t> The patient's disease category - The patient's disease sub category</a:t>
          </a:r>
        </a:p>
      </dgm:t>
    </dgm:pt>
    <dgm:pt modelId="{8DCEB3A8-442C-4D13-BA59-06A37A656578}" type="parTrans" cxnId="{F9C44E7F-819B-4DCE-A713-360EA6086C86}">
      <dgm:prSet/>
      <dgm:spPr/>
      <dgm:t>
        <a:bodyPr/>
        <a:lstStyle/>
        <a:p>
          <a:endParaRPr lang="en-US"/>
        </a:p>
      </dgm:t>
    </dgm:pt>
    <dgm:pt modelId="{2DAE7D39-740F-4C27-8090-16DD435C1A2D}" type="sibTrans" cxnId="{F9C44E7F-819B-4DCE-A713-360EA6086C86}">
      <dgm:prSet/>
      <dgm:spPr/>
      <dgm:t>
        <a:bodyPr/>
        <a:lstStyle/>
        <a:p>
          <a:endParaRPr lang="en-US"/>
        </a:p>
      </dgm:t>
    </dgm:pt>
    <dgm:pt modelId="{B1C9BF9C-E047-41E9-AD33-09EBCDADF17C}">
      <dgm:prSet/>
      <dgm:spPr/>
      <dgm:t>
        <a:bodyPr/>
        <a:lstStyle/>
        <a:p>
          <a:r>
            <a:rPr lang="en-US" b="1">
              <a:latin typeface="Aptos Display" panose="020F0302020204030204"/>
            </a:rPr>
            <a:t>0.62</a:t>
          </a:r>
          <a:r>
            <a:rPr lang="en-US"/>
            <a:t> Day of DNR order - Hospital charges</a:t>
          </a:r>
        </a:p>
      </dgm:t>
    </dgm:pt>
    <dgm:pt modelId="{6195637A-EE67-4E46-94DA-EA5FD4D333C7}" type="parTrans" cxnId="{FEF7AA2F-0F57-469C-BA1D-78753D23C2EB}">
      <dgm:prSet/>
      <dgm:spPr/>
      <dgm:t>
        <a:bodyPr/>
        <a:lstStyle/>
        <a:p>
          <a:endParaRPr lang="en-US"/>
        </a:p>
      </dgm:t>
    </dgm:pt>
    <dgm:pt modelId="{0E4796FE-0004-4792-B10C-D1B09A258A7F}" type="sibTrans" cxnId="{FEF7AA2F-0F57-469C-BA1D-78753D23C2EB}">
      <dgm:prSet/>
      <dgm:spPr/>
      <dgm:t>
        <a:bodyPr/>
        <a:lstStyle/>
        <a:p>
          <a:endParaRPr lang="en-US"/>
        </a:p>
      </dgm:t>
    </dgm:pt>
    <dgm:pt modelId="{D4310575-D144-4425-95BB-096C6F4A9D6A}">
      <dgm:prSet/>
      <dgm:spPr/>
      <dgm:t>
        <a:bodyPr/>
        <a:lstStyle/>
        <a:p>
          <a:pPr rtl="0"/>
          <a:r>
            <a:rPr lang="en-US">
              <a:latin typeface="Aptos Display" panose="020F0302020204030204"/>
            </a:rPr>
            <a:t>0.62 Activities</a:t>
          </a:r>
          <a:r>
            <a:rPr lang="en-US"/>
            <a:t> of Daily Living filled out by surrogate - Index of Activities of Daily Living filled out by the patient51515</a:t>
          </a:r>
        </a:p>
      </dgm:t>
    </dgm:pt>
    <dgm:pt modelId="{1875483B-5292-4EB2-B004-6E3B624F81BE}" type="parTrans" cxnId="{C93DC19A-9509-4259-BD01-6806091806BF}">
      <dgm:prSet/>
      <dgm:spPr/>
      <dgm:t>
        <a:bodyPr/>
        <a:lstStyle/>
        <a:p>
          <a:endParaRPr lang="en-US"/>
        </a:p>
      </dgm:t>
    </dgm:pt>
    <dgm:pt modelId="{2618126E-9F11-4B95-8DF4-0112D6DF75C9}" type="sibTrans" cxnId="{C93DC19A-9509-4259-BD01-6806091806BF}">
      <dgm:prSet/>
      <dgm:spPr/>
      <dgm:t>
        <a:bodyPr/>
        <a:lstStyle/>
        <a:p>
          <a:endParaRPr lang="en-US"/>
        </a:p>
      </dgm:t>
    </dgm:pt>
    <dgm:pt modelId="{D7EF83A2-D131-4C83-BC2E-5158012DE80F}" type="pres">
      <dgm:prSet presAssocID="{99F7A2B5-AED7-403C-A53D-EBFF68861CA7}" presName="diagram" presStyleCnt="0">
        <dgm:presLayoutVars>
          <dgm:dir/>
          <dgm:resizeHandles val="exact"/>
        </dgm:presLayoutVars>
      </dgm:prSet>
      <dgm:spPr/>
    </dgm:pt>
    <dgm:pt modelId="{43B76A9E-CDA9-41C0-A24A-5807981A1CBA}" type="pres">
      <dgm:prSet presAssocID="{4A1B97CB-3BD0-4873-93A3-566128FCC4FC}" presName="node" presStyleLbl="node1" presStyleIdx="0" presStyleCnt="17">
        <dgm:presLayoutVars>
          <dgm:bulletEnabled val="1"/>
        </dgm:presLayoutVars>
      </dgm:prSet>
      <dgm:spPr/>
    </dgm:pt>
    <dgm:pt modelId="{F20771FE-F96D-4C40-8203-0F9085B7FDB0}" type="pres">
      <dgm:prSet presAssocID="{A904BD20-D443-470D-9A4D-0A1DE9C4D562}" presName="sibTrans" presStyleCnt="0"/>
      <dgm:spPr/>
    </dgm:pt>
    <dgm:pt modelId="{36972D1A-28B3-4375-901A-384C6D6DB6D4}" type="pres">
      <dgm:prSet presAssocID="{8A7425F4-838F-46D9-A4B4-177D8A861EA9}" presName="node" presStyleLbl="node1" presStyleIdx="1" presStyleCnt="17">
        <dgm:presLayoutVars>
          <dgm:bulletEnabled val="1"/>
        </dgm:presLayoutVars>
      </dgm:prSet>
      <dgm:spPr/>
    </dgm:pt>
    <dgm:pt modelId="{86AD004B-A742-4FED-B4A2-05776371D7D2}" type="pres">
      <dgm:prSet presAssocID="{30182A33-F241-4BBF-B32B-26B1C8ACB5C0}" presName="sibTrans" presStyleCnt="0"/>
      <dgm:spPr/>
    </dgm:pt>
    <dgm:pt modelId="{BC7F1A0B-CE8F-4966-9359-B0FECE554D45}" type="pres">
      <dgm:prSet presAssocID="{DFEA36DF-083D-4F2C-9A25-C0135B3947EA}" presName="node" presStyleLbl="node1" presStyleIdx="2" presStyleCnt="17">
        <dgm:presLayoutVars>
          <dgm:bulletEnabled val="1"/>
        </dgm:presLayoutVars>
      </dgm:prSet>
      <dgm:spPr/>
    </dgm:pt>
    <dgm:pt modelId="{E2BF1945-7841-44D2-A9DF-FE77ED0182E4}" type="pres">
      <dgm:prSet presAssocID="{D827F7A8-A51A-4F8F-A930-EE74A0B1D9A3}" presName="sibTrans" presStyleCnt="0"/>
      <dgm:spPr/>
    </dgm:pt>
    <dgm:pt modelId="{D8D34F19-77F5-4499-A73E-CDC72BF8C8B1}" type="pres">
      <dgm:prSet presAssocID="{4CF1E91E-3559-481A-B98C-47DEC9F14999}" presName="node" presStyleLbl="node1" presStyleIdx="3" presStyleCnt="17">
        <dgm:presLayoutVars>
          <dgm:bulletEnabled val="1"/>
        </dgm:presLayoutVars>
      </dgm:prSet>
      <dgm:spPr/>
    </dgm:pt>
    <dgm:pt modelId="{6B9A2037-D532-4779-A0C2-690232CD369E}" type="pres">
      <dgm:prSet presAssocID="{033E2A48-DF4E-49A8-A42B-24FFD30C12DF}" presName="sibTrans" presStyleCnt="0"/>
      <dgm:spPr/>
    </dgm:pt>
    <dgm:pt modelId="{24B96448-D9F2-4680-9BCC-4F759B4409DA}" type="pres">
      <dgm:prSet presAssocID="{1ED45275-24BB-40F6-BEB7-B082110B7C4D}" presName="node" presStyleLbl="node1" presStyleIdx="4" presStyleCnt="17">
        <dgm:presLayoutVars>
          <dgm:bulletEnabled val="1"/>
        </dgm:presLayoutVars>
      </dgm:prSet>
      <dgm:spPr/>
    </dgm:pt>
    <dgm:pt modelId="{0469B301-D9E2-445D-A424-FFE9029CCF4E}" type="pres">
      <dgm:prSet presAssocID="{DD03515E-E750-47B6-9A99-DB43E4FF7633}" presName="sibTrans" presStyleCnt="0"/>
      <dgm:spPr/>
    </dgm:pt>
    <dgm:pt modelId="{60CBB386-86BA-4546-BC52-CC0F7EE37E31}" type="pres">
      <dgm:prSet presAssocID="{BD884630-C7CC-45FF-98B2-10CD74D59171}" presName="node" presStyleLbl="node1" presStyleIdx="5" presStyleCnt="17">
        <dgm:presLayoutVars>
          <dgm:bulletEnabled val="1"/>
        </dgm:presLayoutVars>
      </dgm:prSet>
      <dgm:spPr/>
    </dgm:pt>
    <dgm:pt modelId="{090C117A-2578-48AC-BBC3-467E071FA36E}" type="pres">
      <dgm:prSet presAssocID="{D11DA8E9-5117-48C7-9ACC-62A6EF680774}" presName="sibTrans" presStyleCnt="0"/>
      <dgm:spPr/>
    </dgm:pt>
    <dgm:pt modelId="{76706B82-18A9-4182-BD50-968085E6332E}" type="pres">
      <dgm:prSet presAssocID="{30A9FD27-53E1-40A2-BBC3-3A4B9DA04E59}" presName="node" presStyleLbl="node1" presStyleIdx="6" presStyleCnt="17">
        <dgm:presLayoutVars>
          <dgm:bulletEnabled val="1"/>
        </dgm:presLayoutVars>
      </dgm:prSet>
      <dgm:spPr/>
    </dgm:pt>
    <dgm:pt modelId="{25E05F49-1763-4206-ADF9-C28073552CAE}" type="pres">
      <dgm:prSet presAssocID="{8A44FA95-10F5-4924-8F68-5B3E57CE6980}" presName="sibTrans" presStyleCnt="0"/>
      <dgm:spPr/>
    </dgm:pt>
    <dgm:pt modelId="{253F56F5-7D53-4F59-BAB4-C21E8DD187F7}" type="pres">
      <dgm:prSet presAssocID="{B3532801-FBEF-4D43-AA83-0C8088C8F713}" presName="node" presStyleLbl="node1" presStyleIdx="7" presStyleCnt="17">
        <dgm:presLayoutVars>
          <dgm:bulletEnabled val="1"/>
        </dgm:presLayoutVars>
      </dgm:prSet>
      <dgm:spPr/>
    </dgm:pt>
    <dgm:pt modelId="{D9F5B8F1-79EF-44E5-A97E-2753DB9D69EB}" type="pres">
      <dgm:prSet presAssocID="{25EADEC3-CE7A-4975-AC17-0A4B7F40C903}" presName="sibTrans" presStyleCnt="0"/>
      <dgm:spPr/>
    </dgm:pt>
    <dgm:pt modelId="{E24AD1F8-6BD8-41A8-8900-940BFEBB9B6F}" type="pres">
      <dgm:prSet presAssocID="{611C6125-2994-426A-A749-E7C8020D0CBD}" presName="node" presStyleLbl="node1" presStyleIdx="8" presStyleCnt="17">
        <dgm:presLayoutVars>
          <dgm:bulletEnabled val="1"/>
        </dgm:presLayoutVars>
      </dgm:prSet>
      <dgm:spPr/>
    </dgm:pt>
    <dgm:pt modelId="{113B77F3-6E10-4FF1-9578-35A96F5B01D6}" type="pres">
      <dgm:prSet presAssocID="{2813E487-3198-4FAC-94D8-A159FD022E32}" presName="sibTrans" presStyleCnt="0"/>
      <dgm:spPr/>
    </dgm:pt>
    <dgm:pt modelId="{E05D9C2B-38FB-4C7B-B792-1E0AEA5B3066}" type="pres">
      <dgm:prSet presAssocID="{BB722CF6-73FB-41FB-8AD9-CF87DBDE840C}" presName="node" presStyleLbl="node1" presStyleIdx="9" presStyleCnt="17">
        <dgm:presLayoutVars>
          <dgm:bulletEnabled val="1"/>
        </dgm:presLayoutVars>
      </dgm:prSet>
      <dgm:spPr/>
    </dgm:pt>
    <dgm:pt modelId="{0DA97782-9B0B-4D2F-9600-26572357FA75}" type="pres">
      <dgm:prSet presAssocID="{8C704182-B70F-4F53-A422-3F96D9D716FF}" presName="sibTrans" presStyleCnt="0"/>
      <dgm:spPr/>
    </dgm:pt>
    <dgm:pt modelId="{FC13F134-063B-4D58-B2BC-CD2B0AE98563}" type="pres">
      <dgm:prSet presAssocID="{CC4E6C23-F56C-4960-B333-D9B2CBE684D4}" presName="node" presStyleLbl="node1" presStyleIdx="10" presStyleCnt="17">
        <dgm:presLayoutVars>
          <dgm:bulletEnabled val="1"/>
        </dgm:presLayoutVars>
      </dgm:prSet>
      <dgm:spPr/>
    </dgm:pt>
    <dgm:pt modelId="{29FEF57B-3AFE-407F-B0DD-6D615A69E5EE}" type="pres">
      <dgm:prSet presAssocID="{4290A041-D174-411A-B5A1-55D58B1DA87D}" presName="sibTrans" presStyleCnt="0"/>
      <dgm:spPr/>
    </dgm:pt>
    <dgm:pt modelId="{AFEB0902-5FB6-498D-A763-90B1E78E046F}" type="pres">
      <dgm:prSet presAssocID="{C53AD752-7306-41CD-A645-6C9574304FC2}" presName="node" presStyleLbl="node1" presStyleIdx="11" presStyleCnt="17">
        <dgm:presLayoutVars>
          <dgm:bulletEnabled val="1"/>
        </dgm:presLayoutVars>
      </dgm:prSet>
      <dgm:spPr/>
    </dgm:pt>
    <dgm:pt modelId="{36D81482-7B27-4E15-ADC4-CF0D8EBACAC0}" type="pres">
      <dgm:prSet presAssocID="{286DDA20-7406-4339-BB2E-0A14EB6BD36B}" presName="sibTrans" presStyleCnt="0"/>
      <dgm:spPr/>
    </dgm:pt>
    <dgm:pt modelId="{AE624BBC-7083-4D8C-851D-5A89394A95BF}" type="pres">
      <dgm:prSet presAssocID="{CCF41C74-B0B5-4D33-915C-F7177F19C87B}" presName="node" presStyleLbl="node1" presStyleIdx="12" presStyleCnt="17">
        <dgm:presLayoutVars>
          <dgm:bulletEnabled val="1"/>
        </dgm:presLayoutVars>
      </dgm:prSet>
      <dgm:spPr/>
    </dgm:pt>
    <dgm:pt modelId="{C0D11602-BE44-495D-B425-90FAA0490C1D}" type="pres">
      <dgm:prSet presAssocID="{776A5658-77D2-4F34-B7E9-9037414E2A26}" presName="sibTrans" presStyleCnt="0"/>
      <dgm:spPr/>
    </dgm:pt>
    <dgm:pt modelId="{139FEB98-1BC4-4130-9A7A-4A5319B0E9FC}" type="pres">
      <dgm:prSet presAssocID="{91DC822C-FD06-40F0-9FB6-9B2C0536C3B3}" presName="node" presStyleLbl="node1" presStyleIdx="13" presStyleCnt="17">
        <dgm:presLayoutVars>
          <dgm:bulletEnabled val="1"/>
        </dgm:presLayoutVars>
      </dgm:prSet>
      <dgm:spPr/>
    </dgm:pt>
    <dgm:pt modelId="{A8B33219-05B7-486F-9050-ABB7D0C0297F}" type="pres">
      <dgm:prSet presAssocID="{6DBBE6F3-A489-4EAB-A037-5F3FCA5D01B8}" presName="sibTrans" presStyleCnt="0"/>
      <dgm:spPr/>
    </dgm:pt>
    <dgm:pt modelId="{A9F93717-84AD-4927-9965-024C1373AD52}" type="pres">
      <dgm:prSet presAssocID="{A2D2EFBC-84C6-4463-B42F-A32F2E600859}" presName="node" presStyleLbl="node1" presStyleIdx="14" presStyleCnt="17">
        <dgm:presLayoutVars>
          <dgm:bulletEnabled val="1"/>
        </dgm:presLayoutVars>
      </dgm:prSet>
      <dgm:spPr/>
    </dgm:pt>
    <dgm:pt modelId="{61339119-A8AF-4C4B-9BBD-FCA76B4A011B}" type="pres">
      <dgm:prSet presAssocID="{2DAE7D39-740F-4C27-8090-16DD435C1A2D}" presName="sibTrans" presStyleCnt="0"/>
      <dgm:spPr/>
    </dgm:pt>
    <dgm:pt modelId="{1E5D74F1-5696-4E4D-A925-D23073803732}" type="pres">
      <dgm:prSet presAssocID="{B1C9BF9C-E047-41E9-AD33-09EBCDADF17C}" presName="node" presStyleLbl="node1" presStyleIdx="15" presStyleCnt="17">
        <dgm:presLayoutVars>
          <dgm:bulletEnabled val="1"/>
        </dgm:presLayoutVars>
      </dgm:prSet>
      <dgm:spPr/>
    </dgm:pt>
    <dgm:pt modelId="{6560239B-ACAF-4EC5-A05C-375529915AC8}" type="pres">
      <dgm:prSet presAssocID="{0E4796FE-0004-4792-B10C-D1B09A258A7F}" presName="sibTrans" presStyleCnt="0"/>
      <dgm:spPr/>
    </dgm:pt>
    <dgm:pt modelId="{993BFA1B-274E-489A-A193-492577E10F71}" type="pres">
      <dgm:prSet presAssocID="{D4310575-D144-4425-95BB-096C6F4A9D6A}" presName="node" presStyleLbl="node1" presStyleIdx="16" presStyleCnt="17">
        <dgm:presLayoutVars>
          <dgm:bulletEnabled val="1"/>
        </dgm:presLayoutVars>
      </dgm:prSet>
      <dgm:spPr/>
    </dgm:pt>
  </dgm:ptLst>
  <dgm:cxnLst>
    <dgm:cxn modelId="{2E9B6F02-8FA8-439B-A690-C2CD2BFF658F}" srcId="{99F7A2B5-AED7-403C-A53D-EBFF68861CA7}" destId="{30A9FD27-53E1-40A2-BBC3-3A4B9DA04E59}" srcOrd="6" destOrd="0" parTransId="{59244658-A9B4-4A36-BFC5-9FEAC46E355D}" sibTransId="{8A44FA95-10F5-4924-8F68-5B3E57CE6980}"/>
    <dgm:cxn modelId="{9D187705-03EB-4316-9012-34826F57D319}" type="presOf" srcId="{8A7425F4-838F-46D9-A4B4-177D8A861EA9}" destId="{36972D1A-28B3-4375-901A-384C6D6DB6D4}" srcOrd="0" destOrd="0" presId="urn:microsoft.com/office/officeart/2005/8/layout/default"/>
    <dgm:cxn modelId="{AC5BC50E-AAFF-4F9C-BFCB-C5A2427B16DB}" type="presOf" srcId="{30A9FD27-53E1-40A2-BBC3-3A4B9DA04E59}" destId="{76706B82-18A9-4182-BD50-968085E6332E}" srcOrd="0" destOrd="0" presId="urn:microsoft.com/office/officeart/2005/8/layout/default"/>
    <dgm:cxn modelId="{FEF7AA2F-0F57-469C-BA1D-78753D23C2EB}" srcId="{99F7A2B5-AED7-403C-A53D-EBFF68861CA7}" destId="{B1C9BF9C-E047-41E9-AD33-09EBCDADF17C}" srcOrd="15" destOrd="0" parTransId="{6195637A-EE67-4E46-94DA-EA5FD4D333C7}" sibTransId="{0E4796FE-0004-4792-B10C-D1B09A258A7F}"/>
    <dgm:cxn modelId="{E9674334-D4DB-4806-BF9A-25560CB756CC}" type="presOf" srcId="{C53AD752-7306-41CD-A645-6C9574304FC2}" destId="{AFEB0902-5FB6-498D-A763-90B1E78E046F}" srcOrd="0" destOrd="0" presId="urn:microsoft.com/office/officeart/2005/8/layout/default"/>
    <dgm:cxn modelId="{F1EC375F-C683-4683-977F-F9624FEF06BD}" type="presOf" srcId="{D4310575-D144-4425-95BB-096C6F4A9D6A}" destId="{993BFA1B-274E-489A-A193-492577E10F71}" srcOrd="0" destOrd="0" presId="urn:microsoft.com/office/officeart/2005/8/layout/default"/>
    <dgm:cxn modelId="{B9FBA85F-840D-4B01-B3FA-65D037F8F43E}" srcId="{99F7A2B5-AED7-403C-A53D-EBFF68861CA7}" destId="{8A7425F4-838F-46D9-A4B4-177D8A861EA9}" srcOrd="1" destOrd="0" parTransId="{6DB966D8-345B-484E-9E78-A88604B39029}" sibTransId="{30182A33-F241-4BBF-B32B-26B1C8ACB5C0}"/>
    <dgm:cxn modelId="{517B4F48-0206-4C22-B427-CDB65B21B94A}" type="presOf" srcId="{BD884630-C7CC-45FF-98B2-10CD74D59171}" destId="{60CBB386-86BA-4546-BC52-CC0F7EE37E31}" srcOrd="0" destOrd="0" presId="urn:microsoft.com/office/officeart/2005/8/layout/default"/>
    <dgm:cxn modelId="{9B1A4D6F-DB4B-48DC-AC4A-2EE99108EA2D}" type="presOf" srcId="{611C6125-2994-426A-A749-E7C8020D0CBD}" destId="{E24AD1F8-6BD8-41A8-8900-940BFEBB9B6F}" srcOrd="0" destOrd="0" presId="urn:microsoft.com/office/officeart/2005/8/layout/default"/>
    <dgm:cxn modelId="{A624F577-DB03-4951-824A-7D5CACF71A59}" type="presOf" srcId="{BB722CF6-73FB-41FB-8AD9-CF87DBDE840C}" destId="{E05D9C2B-38FB-4C7B-B792-1E0AEA5B3066}" srcOrd="0" destOrd="0" presId="urn:microsoft.com/office/officeart/2005/8/layout/default"/>
    <dgm:cxn modelId="{C8471A7A-4988-4639-95EA-F1A38A67B596}" srcId="{99F7A2B5-AED7-403C-A53D-EBFF68861CA7}" destId="{4CF1E91E-3559-481A-B98C-47DEC9F14999}" srcOrd="3" destOrd="0" parTransId="{A0714F5A-AA69-4038-A2E8-246DCBE9200B}" sibTransId="{033E2A48-DF4E-49A8-A42B-24FFD30C12DF}"/>
    <dgm:cxn modelId="{F9C44E7F-819B-4DCE-A713-360EA6086C86}" srcId="{99F7A2B5-AED7-403C-A53D-EBFF68861CA7}" destId="{A2D2EFBC-84C6-4463-B42F-A32F2E600859}" srcOrd="14" destOrd="0" parTransId="{8DCEB3A8-442C-4D13-BA59-06A37A656578}" sibTransId="{2DAE7D39-740F-4C27-8090-16DD435C1A2D}"/>
    <dgm:cxn modelId="{0157F688-9BE7-4E6C-94D7-818EBCB4881C}" type="presOf" srcId="{91DC822C-FD06-40F0-9FB6-9B2C0536C3B3}" destId="{139FEB98-1BC4-4130-9A7A-4A5319B0E9FC}" srcOrd="0" destOrd="0" presId="urn:microsoft.com/office/officeart/2005/8/layout/default"/>
    <dgm:cxn modelId="{B1C0358C-F626-4A53-9D5E-18C7BC65301D}" type="presOf" srcId="{B1C9BF9C-E047-41E9-AD33-09EBCDADF17C}" destId="{1E5D74F1-5696-4E4D-A925-D23073803732}" srcOrd="0" destOrd="0" presId="urn:microsoft.com/office/officeart/2005/8/layout/default"/>
    <dgm:cxn modelId="{F598A790-02E3-4D66-97EF-DC9155489452}" type="presOf" srcId="{CC4E6C23-F56C-4960-B333-D9B2CBE684D4}" destId="{FC13F134-063B-4D58-B2BC-CD2B0AE98563}" srcOrd="0" destOrd="0" presId="urn:microsoft.com/office/officeart/2005/8/layout/default"/>
    <dgm:cxn modelId="{F6B57C94-270C-4F19-840F-7D9DB175FB97}" srcId="{99F7A2B5-AED7-403C-A53D-EBFF68861CA7}" destId="{CCF41C74-B0B5-4D33-915C-F7177F19C87B}" srcOrd="12" destOrd="0" parTransId="{08CE7077-B3CC-45D1-A6B0-F7AF107B04FE}" sibTransId="{776A5658-77D2-4F34-B7E9-9037414E2A26}"/>
    <dgm:cxn modelId="{36130299-C2C1-4652-8091-9CC3854877F1}" srcId="{99F7A2B5-AED7-403C-A53D-EBFF68861CA7}" destId="{611C6125-2994-426A-A749-E7C8020D0CBD}" srcOrd="8" destOrd="0" parTransId="{76062DDD-07F4-47E4-BD78-1DA15A61B6F8}" sibTransId="{2813E487-3198-4FAC-94D8-A159FD022E32}"/>
    <dgm:cxn modelId="{C93DC19A-9509-4259-BD01-6806091806BF}" srcId="{99F7A2B5-AED7-403C-A53D-EBFF68861CA7}" destId="{D4310575-D144-4425-95BB-096C6F4A9D6A}" srcOrd="16" destOrd="0" parTransId="{1875483B-5292-4EB2-B004-6E3B624F81BE}" sibTransId="{2618126E-9F11-4B95-8DF4-0112D6DF75C9}"/>
    <dgm:cxn modelId="{F15B879D-FBE1-4A5A-A7A2-49D80AC472B8}" type="presOf" srcId="{A2D2EFBC-84C6-4463-B42F-A32F2E600859}" destId="{A9F93717-84AD-4927-9965-024C1373AD52}" srcOrd="0" destOrd="0" presId="urn:microsoft.com/office/officeart/2005/8/layout/default"/>
    <dgm:cxn modelId="{8A2BC3A7-36FE-4C31-ACF7-A41321382219}" srcId="{99F7A2B5-AED7-403C-A53D-EBFF68861CA7}" destId="{DFEA36DF-083D-4F2C-9A25-C0135B3947EA}" srcOrd="2" destOrd="0" parTransId="{927BB8A5-7581-4818-B158-806C0382D4CB}" sibTransId="{D827F7A8-A51A-4F8F-A930-EE74A0B1D9A3}"/>
    <dgm:cxn modelId="{104C35A8-891E-46E9-9A20-6852D5D35D92}" type="presOf" srcId="{CCF41C74-B0B5-4D33-915C-F7177F19C87B}" destId="{AE624BBC-7083-4D8C-851D-5A89394A95BF}" srcOrd="0" destOrd="0" presId="urn:microsoft.com/office/officeart/2005/8/layout/default"/>
    <dgm:cxn modelId="{7BD200AB-AD64-43A2-A833-3A6C45E82F59}" type="presOf" srcId="{99F7A2B5-AED7-403C-A53D-EBFF68861CA7}" destId="{D7EF83A2-D131-4C83-BC2E-5158012DE80F}" srcOrd="0" destOrd="0" presId="urn:microsoft.com/office/officeart/2005/8/layout/default"/>
    <dgm:cxn modelId="{EC84B2AE-8BAC-4AB1-8DBF-6C0921AFBF03}" srcId="{99F7A2B5-AED7-403C-A53D-EBFF68861CA7}" destId="{C53AD752-7306-41CD-A645-6C9574304FC2}" srcOrd="11" destOrd="0" parTransId="{06C45C65-E6E3-44A3-AAA6-6C57CD01A825}" sibTransId="{286DDA20-7406-4339-BB2E-0A14EB6BD36B}"/>
    <dgm:cxn modelId="{83CAB9B4-CCA1-4156-9509-75C8DB7A5AA6}" type="presOf" srcId="{1ED45275-24BB-40F6-BEB7-B082110B7C4D}" destId="{24B96448-D9F2-4680-9BCC-4F759B4409DA}" srcOrd="0" destOrd="0" presId="urn:microsoft.com/office/officeart/2005/8/layout/default"/>
    <dgm:cxn modelId="{E1B3AFB9-DEE9-4E69-8B8C-A7AC4616917C}" srcId="{99F7A2B5-AED7-403C-A53D-EBFF68861CA7}" destId="{CC4E6C23-F56C-4960-B333-D9B2CBE684D4}" srcOrd="10" destOrd="0" parTransId="{0FD922CC-8ADA-4CF5-A488-1B239B4E6676}" sibTransId="{4290A041-D174-411A-B5A1-55D58B1DA87D}"/>
    <dgm:cxn modelId="{B7A35DC9-A5B2-4AFC-B1D9-D552A23D2254}" srcId="{99F7A2B5-AED7-403C-A53D-EBFF68861CA7}" destId="{BB722CF6-73FB-41FB-8AD9-CF87DBDE840C}" srcOrd="9" destOrd="0" parTransId="{13397C2D-61E2-4FCC-84FE-BB0C7F69C847}" sibTransId="{8C704182-B70F-4F53-A422-3F96D9D716FF}"/>
    <dgm:cxn modelId="{3A450ED0-1E9A-4649-9C92-357A8E7ABDFF}" srcId="{99F7A2B5-AED7-403C-A53D-EBFF68861CA7}" destId="{4A1B97CB-3BD0-4873-93A3-566128FCC4FC}" srcOrd="0" destOrd="0" parTransId="{74640087-955E-4A14-9676-BA06797FF012}" sibTransId="{A904BD20-D443-470D-9A4D-0A1DE9C4D562}"/>
    <dgm:cxn modelId="{B7CE66D2-F604-4CEA-BD26-EFDB016E634B}" srcId="{99F7A2B5-AED7-403C-A53D-EBFF68861CA7}" destId="{1ED45275-24BB-40F6-BEB7-B082110B7C4D}" srcOrd="4" destOrd="0" parTransId="{7604474C-7D58-4C7C-9A9A-A4B82AEC788C}" sibTransId="{DD03515E-E750-47B6-9A99-DB43E4FF7633}"/>
    <dgm:cxn modelId="{47B47ED2-917C-46C2-B43C-173ED0516ADA}" srcId="{99F7A2B5-AED7-403C-A53D-EBFF68861CA7}" destId="{BD884630-C7CC-45FF-98B2-10CD74D59171}" srcOrd="5" destOrd="0" parTransId="{3BB15CB6-5602-4E8F-BA45-A632438AB322}" sibTransId="{D11DA8E9-5117-48C7-9ACC-62A6EF680774}"/>
    <dgm:cxn modelId="{A134FDDA-1DAC-4506-9B89-9AA2A8F66075}" type="presOf" srcId="{4CF1E91E-3559-481A-B98C-47DEC9F14999}" destId="{D8D34F19-77F5-4499-A73E-CDC72BF8C8B1}" srcOrd="0" destOrd="0" presId="urn:microsoft.com/office/officeart/2005/8/layout/default"/>
    <dgm:cxn modelId="{322CEEDD-03FF-4920-9163-9125AF3B7297}" srcId="{99F7A2B5-AED7-403C-A53D-EBFF68861CA7}" destId="{B3532801-FBEF-4D43-AA83-0C8088C8F713}" srcOrd="7" destOrd="0" parTransId="{2B1B551F-89BF-453B-A5E5-9ACEEA353D5D}" sibTransId="{25EADEC3-CE7A-4975-AC17-0A4B7F40C903}"/>
    <dgm:cxn modelId="{F74B6CE0-4086-4B1E-A915-28CEDE625A44}" type="presOf" srcId="{DFEA36DF-083D-4F2C-9A25-C0135B3947EA}" destId="{BC7F1A0B-CE8F-4966-9359-B0FECE554D45}" srcOrd="0" destOrd="0" presId="urn:microsoft.com/office/officeart/2005/8/layout/default"/>
    <dgm:cxn modelId="{7AE1EAE4-35F5-4F0F-A4DC-96F7623CE2EF}" type="presOf" srcId="{B3532801-FBEF-4D43-AA83-0C8088C8F713}" destId="{253F56F5-7D53-4F59-BAB4-C21E8DD187F7}" srcOrd="0" destOrd="0" presId="urn:microsoft.com/office/officeart/2005/8/layout/default"/>
    <dgm:cxn modelId="{324B39E9-FC3F-4E83-A6F0-86B7B528A054}" type="presOf" srcId="{4A1B97CB-3BD0-4873-93A3-566128FCC4FC}" destId="{43B76A9E-CDA9-41C0-A24A-5807981A1CBA}" srcOrd="0" destOrd="0" presId="urn:microsoft.com/office/officeart/2005/8/layout/default"/>
    <dgm:cxn modelId="{CCDF89FB-F2B7-4231-90EE-763EED6DAA51}" srcId="{99F7A2B5-AED7-403C-A53D-EBFF68861CA7}" destId="{91DC822C-FD06-40F0-9FB6-9B2C0536C3B3}" srcOrd="13" destOrd="0" parTransId="{1F52130F-95CF-4048-80DC-544EF2DBDCD2}" sibTransId="{6DBBE6F3-A489-4EAB-A037-5F3FCA5D01B8}"/>
    <dgm:cxn modelId="{AAE20326-FF4E-42D0-8128-47FECF4B26FF}" type="presParOf" srcId="{D7EF83A2-D131-4C83-BC2E-5158012DE80F}" destId="{43B76A9E-CDA9-41C0-A24A-5807981A1CBA}" srcOrd="0" destOrd="0" presId="urn:microsoft.com/office/officeart/2005/8/layout/default"/>
    <dgm:cxn modelId="{2116CFE2-BAB2-47B8-8333-CF3F47B7E386}" type="presParOf" srcId="{D7EF83A2-D131-4C83-BC2E-5158012DE80F}" destId="{F20771FE-F96D-4C40-8203-0F9085B7FDB0}" srcOrd="1" destOrd="0" presId="urn:microsoft.com/office/officeart/2005/8/layout/default"/>
    <dgm:cxn modelId="{5EC6AA84-E23E-41D6-9E50-92B581226214}" type="presParOf" srcId="{D7EF83A2-D131-4C83-BC2E-5158012DE80F}" destId="{36972D1A-28B3-4375-901A-384C6D6DB6D4}" srcOrd="2" destOrd="0" presId="urn:microsoft.com/office/officeart/2005/8/layout/default"/>
    <dgm:cxn modelId="{94313576-4BF3-49E5-9DE2-73D13B5FFF6A}" type="presParOf" srcId="{D7EF83A2-D131-4C83-BC2E-5158012DE80F}" destId="{86AD004B-A742-4FED-B4A2-05776371D7D2}" srcOrd="3" destOrd="0" presId="urn:microsoft.com/office/officeart/2005/8/layout/default"/>
    <dgm:cxn modelId="{7C75EA2F-4275-422A-AFBE-486B7FB58E08}" type="presParOf" srcId="{D7EF83A2-D131-4C83-BC2E-5158012DE80F}" destId="{BC7F1A0B-CE8F-4966-9359-B0FECE554D45}" srcOrd="4" destOrd="0" presId="urn:microsoft.com/office/officeart/2005/8/layout/default"/>
    <dgm:cxn modelId="{4750E50B-3D0A-429C-9140-03FB1061A1D3}" type="presParOf" srcId="{D7EF83A2-D131-4C83-BC2E-5158012DE80F}" destId="{E2BF1945-7841-44D2-A9DF-FE77ED0182E4}" srcOrd="5" destOrd="0" presId="urn:microsoft.com/office/officeart/2005/8/layout/default"/>
    <dgm:cxn modelId="{8EF32F55-B871-471F-B1BF-4EBCD43D3A7C}" type="presParOf" srcId="{D7EF83A2-D131-4C83-BC2E-5158012DE80F}" destId="{D8D34F19-77F5-4499-A73E-CDC72BF8C8B1}" srcOrd="6" destOrd="0" presId="urn:microsoft.com/office/officeart/2005/8/layout/default"/>
    <dgm:cxn modelId="{C0F76298-99B0-48AC-89AA-8485B7D0E399}" type="presParOf" srcId="{D7EF83A2-D131-4C83-BC2E-5158012DE80F}" destId="{6B9A2037-D532-4779-A0C2-690232CD369E}" srcOrd="7" destOrd="0" presId="urn:microsoft.com/office/officeart/2005/8/layout/default"/>
    <dgm:cxn modelId="{25816C53-556C-49B3-95C7-DC431BC82792}" type="presParOf" srcId="{D7EF83A2-D131-4C83-BC2E-5158012DE80F}" destId="{24B96448-D9F2-4680-9BCC-4F759B4409DA}" srcOrd="8" destOrd="0" presId="urn:microsoft.com/office/officeart/2005/8/layout/default"/>
    <dgm:cxn modelId="{C0CC68FF-D5AF-47EB-895A-8E1C5D11E2FA}" type="presParOf" srcId="{D7EF83A2-D131-4C83-BC2E-5158012DE80F}" destId="{0469B301-D9E2-445D-A424-FFE9029CCF4E}" srcOrd="9" destOrd="0" presId="urn:microsoft.com/office/officeart/2005/8/layout/default"/>
    <dgm:cxn modelId="{CEB27358-6566-409C-A1BF-7EA8EABD1F1D}" type="presParOf" srcId="{D7EF83A2-D131-4C83-BC2E-5158012DE80F}" destId="{60CBB386-86BA-4546-BC52-CC0F7EE37E31}" srcOrd="10" destOrd="0" presId="urn:microsoft.com/office/officeart/2005/8/layout/default"/>
    <dgm:cxn modelId="{E6289903-8B47-4425-84B0-599AE46FDDCB}" type="presParOf" srcId="{D7EF83A2-D131-4C83-BC2E-5158012DE80F}" destId="{090C117A-2578-48AC-BBC3-467E071FA36E}" srcOrd="11" destOrd="0" presId="urn:microsoft.com/office/officeart/2005/8/layout/default"/>
    <dgm:cxn modelId="{1614B9DF-FAC6-4162-B1AB-687EE214446F}" type="presParOf" srcId="{D7EF83A2-D131-4C83-BC2E-5158012DE80F}" destId="{76706B82-18A9-4182-BD50-968085E6332E}" srcOrd="12" destOrd="0" presId="urn:microsoft.com/office/officeart/2005/8/layout/default"/>
    <dgm:cxn modelId="{F39ED6E3-385E-4E11-A5D6-2F7BB1884E89}" type="presParOf" srcId="{D7EF83A2-D131-4C83-BC2E-5158012DE80F}" destId="{25E05F49-1763-4206-ADF9-C28073552CAE}" srcOrd="13" destOrd="0" presId="urn:microsoft.com/office/officeart/2005/8/layout/default"/>
    <dgm:cxn modelId="{4A27D8FA-A98F-4EB9-987A-3880B8C40638}" type="presParOf" srcId="{D7EF83A2-D131-4C83-BC2E-5158012DE80F}" destId="{253F56F5-7D53-4F59-BAB4-C21E8DD187F7}" srcOrd="14" destOrd="0" presId="urn:microsoft.com/office/officeart/2005/8/layout/default"/>
    <dgm:cxn modelId="{5D879962-FA2B-4202-BEC1-9EB3287C8922}" type="presParOf" srcId="{D7EF83A2-D131-4C83-BC2E-5158012DE80F}" destId="{D9F5B8F1-79EF-44E5-A97E-2753DB9D69EB}" srcOrd="15" destOrd="0" presId="urn:microsoft.com/office/officeart/2005/8/layout/default"/>
    <dgm:cxn modelId="{41CBFC22-8958-4DE2-8CDE-7DA8CDE4A3F2}" type="presParOf" srcId="{D7EF83A2-D131-4C83-BC2E-5158012DE80F}" destId="{E24AD1F8-6BD8-41A8-8900-940BFEBB9B6F}" srcOrd="16" destOrd="0" presId="urn:microsoft.com/office/officeart/2005/8/layout/default"/>
    <dgm:cxn modelId="{3E47110B-ACE3-4A17-9F85-B57C62B65DF4}" type="presParOf" srcId="{D7EF83A2-D131-4C83-BC2E-5158012DE80F}" destId="{113B77F3-6E10-4FF1-9578-35A96F5B01D6}" srcOrd="17" destOrd="0" presId="urn:microsoft.com/office/officeart/2005/8/layout/default"/>
    <dgm:cxn modelId="{FDF247B0-34CF-4101-B391-E8522803C96F}" type="presParOf" srcId="{D7EF83A2-D131-4C83-BC2E-5158012DE80F}" destId="{E05D9C2B-38FB-4C7B-B792-1E0AEA5B3066}" srcOrd="18" destOrd="0" presId="urn:microsoft.com/office/officeart/2005/8/layout/default"/>
    <dgm:cxn modelId="{4D52B68A-1715-44C5-92A6-A96DC5538AE3}" type="presParOf" srcId="{D7EF83A2-D131-4C83-BC2E-5158012DE80F}" destId="{0DA97782-9B0B-4D2F-9600-26572357FA75}" srcOrd="19" destOrd="0" presId="urn:microsoft.com/office/officeart/2005/8/layout/default"/>
    <dgm:cxn modelId="{8718D43F-39E6-4210-98F3-D7ABAE9D06FF}" type="presParOf" srcId="{D7EF83A2-D131-4C83-BC2E-5158012DE80F}" destId="{FC13F134-063B-4D58-B2BC-CD2B0AE98563}" srcOrd="20" destOrd="0" presId="urn:microsoft.com/office/officeart/2005/8/layout/default"/>
    <dgm:cxn modelId="{CD93DFD0-B0B3-4DB4-B96E-A65405A4C5F2}" type="presParOf" srcId="{D7EF83A2-D131-4C83-BC2E-5158012DE80F}" destId="{29FEF57B-3AFE-407F-B0DD-6D615A69E5EE}" srcOrd="21" destOrd="0" presId="urn:microsoft.com/office/officeart/2005/8/layout/default"/>
    <dgm:cxn modelId="{E42F7B29-852E-411F-B008-30218CB9826A}" type="presParOf" srcId="{D7EF83A2-D131-4C83-BC2E-5158012DE80F}" destId="{AFEB0902-5FB6-498D-A763-90B1E78E046F}" srcOrd="22" destOrd="0" presId="urn:microsoft.com/office/officeart/2005/8/layout/default"/>
    <dgm:cxn modelId="{18F9E333-92B2-42D0-8704-9E410AC04AE7}" type="presParOf" srcId="{D7EF83A2-D131-4C83-BC2E-5158012DE80F}" destId="{36D81482-7B27-4E15-ADC4-CF0D8EBACAC0}" srcOrd="23" destOrd="0" presId="urn:microsoft.com/office/officeart/2005/8/layout/default"/>
    <dgm:cxn modelId="{9E28A77A-6239-4191-A300-1AC3F6530E47}" type="presParOf" srcId="{D7EF83A2-D131-4C83-BC2E-5158012DE80F}" destId="{AE624BBC-7083-4D8C-851D-5A89394A95BF}" srcOrd="24" destOrd="0" presId="urn:microsoft.com/office/officeart/2005/8/layout/default"/>
    <dgm:cxn modelId="{F69707A4-6421-42D3-8F9B-CF49E9A6D4E6}" type="presParOf" srcId="{D7EF83A2-D131-4C83-BC2E-5158012DE80F}" destId="{C0D11602-BE44-495D-B425-90FAA0490C1D}" srcOrd="25" destOrd="0" presId="urn:microsoft.com/office/officeart/2005/8/layout/default"/>
    <dgm:cxn modelId="{4D00D8F7-3BA4-446B-BC10-2BD49DB6A961}" type="presParOf" srcId="{D7EF83A2-D131-4C83-BC2E-5158012DE80F}" destId="{139FEB98-1BC4-4130-9A7A-4A5319B0E9FC}" srcOrd="26" destOrd="0" presId="urn:microsoft.com/office/officeart/2005/8/layout/default"/>
    <dgm:cxn modelId="{3F19C71F-1D04-4828-84F1-430114ED353C}" type="presParOf" srcId="{D7EF83A2-D131-4C83-BC2E-5158012DE80F}" destId="{A8B33219-05B7-486F-9050-ABB7D0C0297F}" srcOrd="27" destOrd="0" presId="urn:microsoft.com/office/officeart/2005/8/layout/default"/>
    <dgm:cxn modelId="{7A13D2C7-86EF-4EDF-86E8-92C6396A0C25}" type="presParOf" srcId="{D7EF83A2-D131-4C83-BC2E-5158012DE80F}" destId="{A9F93717-84AD-4927-9965-024C1373AD52}" srcOrd="28" destOrd="0" presId="urn:microsoft.com/office/officeart/2005/8/layout/default"/>
    <dgm:cxn modelId="{BE2D13DF-E088-434D-BD87-79DDB99A08CA}" type="presParOf" srcId="{D7EF83A2-D131-4C83-BC2E-5158012DE80F}" destId="{61339119-A8AF-4C4B-9BBD-FCA76B4A011B}" srcOrd="29" destOrd="0" presId="urn:microsoft.com/office/officeart/2005/8/layout/default"/>
    <dgm:cxn modelId="{624D5D02-55C1-40F1-984F-A62AAFFA9E66}" type="presParOf" srcId="{D7EF83A2-D131-4C83-BC2E-5158012DE80F}" destId="{1E5D74F1-5696-4E4D-A925-D23073803732}" srcOrd="30" destOrd="0" presId="urn:microsoft.com/office/officeart/2005/8/layout/default"/>
    <dgm:cxn modelId="{60C41E4C-256D-4234-917A-023BBD618D1D}" type="presParOf" srcId="{D7EF83A2-D131-4C83-BC2E-5158012DE80F}" destId="{6560239B-ACAF-4EC5-A05C-375529915AC8}" srcOrd="31" destOrd="0" presId="urn:microsoft.com/office/officeart/2005/8/layout/default"/>
    <dgm:cxn modelId="{62057174-C068-4ADC-9B19-F6E3552D7111}" type="presParOf" srcId="{D7EF83A2-D131-4C83-BC2E-5158012DE80F}" destId="{993BFA1B-274E-489A-A193-492577E10F71}" srcOrd="3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9414EF-E7AC-4965-9060-00C82DDB0510}"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605D866E-1B51-4EDD-BCCE-DF537FE11FC3}">
      <dgm:prSet/>
      <dgm:spPr/>
      <dgm:t>
        <a:bodyPr/>
        <a:lstStyle/>
        <a:p>
          <a:r>
            <a:rPr lang="en-US"/>
            <a:t>Purpose:</a:t>
          </a:r>
        </a:p>
      </dgm:t>
    </dgm:pt>
    <dgm:pt modelId="{6CC77CF4-52B2-4331-9CA4-33CEA3F29008}" type="parTrans" cxnId="{0DED7691-4E7D-4FF4-8F58-DAB4DDCE7862}">
      <dgm:prSet/>
      <dgm:spPr/>
      <dgm:t>
        <a:bodyPr/>
        <a:lstStyle/>
        <a:p>
          <a:endParaRPr lang="en-US"/>
        </a:p>
      </dgm:t>
    </dgm:pt>
    <dgm:pt modelId="{168CCD6D-D869-4D51-A4F4-A27C409F61CC}" type="sibTrans" cxnId="{0DED7691-4E7D-4FF4-8F58-DAB4DDCE7862}">
      <dgm:prSet/>
      <dgm:spPr/>
      <dgm:t>
        <a:bodyPr/>
        <a:lstStyle/>
        <a:p>
          <a:endParaRPr lang="en-US"/>
        </a:p>
      </dgm:t>
    </dgm:pt>
    <dgm:pt modelId="{BF6211BD-AC6D-446F-9E93-AC6AF7507DE1}">
      <dgm:prSet/>
      <dgm:spPr/>
      <dgm:t>
        <a:bodyPr/>
        <a:lstStyle/>
        <a:p>
          <a:r>
            <a:rPr lang="en-US"/>
            <a:t>To find out whether people from different races were charged differently</a:t>
          </a:r>
        </a:p>
      </dgm:t>
    </dgm:pt>
    <dgm:pt modelId="{398FB12E-9ED4-4192-BBC0-D935D4A42881}" type="parTrans" cxnId="{53A012AB-811B-4F0C-8517-C6BE77E79D37}">
      <dgm:prSet/>
      <dgm:spPr/>
      <dgm:t>
        <a:bodyPr/>
        <a:lstStyle/>
        <a:p>
          <a:endParaRPr lang="en-US"/>
        </a:p>
      </dgm:t>
    </dgm:pt>
    <dgm:pt modelId="{20F575AF-D4E7-44A4-8FB1-AA5CF297BB83}" type="sibTrans" cxnId="{53A012AB-811B-4F0C-8517-C6BE77E79D37}">
      <dgm:prSet/>
      <dgm:spPr/>
      <dgm:t>
        <a:bodyPr/>
        <a:lstStyle/>
        <a:p>
          <a:endParaRPr lang="en-US"/>
        </a:p>
      </dgm:t>
    </dgm:pt>
    <dgm:pt modelId="{085A7437-6812-4DFD-A3B6-E3ABDAC13C7F}">
      <dgm:prSet/>
      <dgm:spPr/>
      <dgm:t>
        <a:bodyPr/>
        <a:lstStyle/>
        <a:p>
          <a:r>
            <a:rPr lang="en-US"/>
            <a:t>If ‘Yes’ then how the difference in the charges are related to mainstream diseases</a:t>
          </a:r>
        </a:p>
      </dgm:t>
    </dgm:pt>
    <dgm:pt modelId="{53ED98EF-7646-49C1-904B-EF6D65616056}" type="parTrans" cxnId="{EADC3357-3684-4DF2-BDDF-55E8E390E7C2}">
      <dgm:prSet/>
      <dgm:spPr/>
      <dgm:t>
        <a:bodyPr/>
        <a:lstStyle/>
        <a:p>
          <a:endParaRPr lang="en-US"/>
        </a:p>
      </dgm:t>
    </dgm:pt>
    <dgm:pt modelId="{37628719-9CFF-4402-B6C2-0A3A34B3ABF2}" type="sibTrans" cxnId="{EADC3357-3684-4DF2-BDDF-55E8E390E7C2}">
      <dgm:prSet/>
      <dgm:spPr/>
      <dgm:t>
        <a:bodyPr/>
        <a:lstStyle/>
        <a:p>
          <a:endParaRPr lang="en-US"/>
        </a:p>
      </dgm:t>
    </dgm:pt>
    <dgm:pt modelId="{55AA1476-1F75-43F6-ADFB-FBCB67EAB4A8}" type="pres">
      <dgm:prSet presAssocID="{9D9414EF-E7AC-4965-9060-00C82DDB0510}" presName="vert0" presStyleCnt="0">
        <dgm:presLayoutVars>
          <dgm:dir/>
          <dgm:animOne val="branch"/>
          <dgm:animLvl val="lvl"/>
        </dgm:presLayoutVars>
      </dgm:prSet>
      <dgm:spPr/>
    </dgm:pt>
    <dgm:pt modelId="{98DF23E6-DC83-49DD-BE4E-0EE5123462E5}" type="pres">
      <dgm:prSet presAssocID="{605D866E-1B51-4EDD-BCCE-DF537FE11FC3}" presName="thickLine" presStyleLbl="alignNode1" presStyleIdx="0" presStyleCnt="3"/>
      <dgm:spPr/>
    </dgm:pt>
    <dgm:pt modelId="{DB1E31E9-7476-4A0F-BF3A-8219E7933BD9}" type="pres">
      <dgm:prSet presAssocID="{605D866E-1B51-4EDD-BCCE-DF537FE11FC3}" presName="horz1" presStyleCnt="0"/>
      <dgm:spPr/>
    </dgm:pt>
    <dgm:pt modelId="{39A6303F-45A3-438E-A471-290A6E23C5BB}" type="pres">
      <dgm:prSet presAssocID="{605D866E-1B51-4EDD-BCCE-DF537FE11FC3}" presName="tx1" presStyleLbl="revTx" presStyleIdx="0" presStyleCnt="3"/>
      <dgm:spPr/>
    </dgm:pt>
    <dgm:pt modelId="{DB4DD1F9-8DD7-413B-9A78-4B3F88334364}" type="pres">
      <dgm:prSet presAssocID="{605D866E-1B51-4EDD-BCCE-DF537FE11FC3}" presName="vert1" presStyleCnt="0"/>
      <dgm:spPr/>
    </dgm:pt>
    <dgm:pt modelId="{6C16C9F2-C5B5-4397-8289-147A79918DE0}" type="pres">
      <dgm:prSet presAssocID="{BF6211BD-AC6D-446F-9E93-AC6AF7507DE1}" presName="thickLine" presStyleLbl="alignNode1" presStyleIdx="1" presStyleCnt="3"/>
      <dgm:spPr/>
    </dgm:pt>
    <dgm:pt modelId="{B1CFC97F-A2AB-422F-9F8B-D71526DE594D}" type="pres">
      <dgm:prSet presAssocID="{BF6211BD-AC6D-446F-9E93-AC6AF7507DE1}" presName="horz1" presStyleCnt="0"/>
      <dgm:spPr/>
    </dgm:pt>
    <dgm:pt modelId="{E51FFC14-5511-425C-9B48-BD59CC36D142}" type="pres">
      <dgm:prSet presAssocID="{BF6211BD-AC6D-446F-9E93-AC6AF7507DE1}" presName="tx1" presStyleLbl="revTx" presStyleIdx="1" presStyleCnt="3"/>
      <dgm:spPr/>
    </dgm:pt>
    <dgm:pt modelId="{33A453E9-D93F-4C98-AD82-C67D95470A0D}" type="pres">
      <dgm:prSet presAssocID="{BF6211BD-AC6D-446F-9E93-AC6AF7507DE1}" presName="vert1" presStyleCnt="0"/>
      <dgm:spPr/>
    </dgm:pt>
    <dgm:pt modelId="{46B228FF-7184-4276-B803-BCDDF1BAD928}" type="pres">
      <dgm:prSet presAssocID="{085A7437-6812-4DFD-A3B6-E3ABDAC13C7F}" presName="thickLine" presStyleLbl="alignNode1" presStyleIdx="2" presStyleCnt="3"/>
      <dgm:spPr/>
    </dgm:pt>
    <dgm:pt modelId="{0782BD54-C917-4B22-B30E-2C30F0EFCD13}" type="pres">
      <dgm:prSet presAssocID="{085A7437-6812-4DFD-A3B6-E3ABDAC13C7F}" presName="horz1" presStyleCnt="0"/>
      <dgm:spPr/>
    </dgm:pt>
    <dgm:pt modelId="{5F684A86-8E91-4779-BF86-1A857CB824C1}" type="pres">
      <dgm:prSet presAssocID="{085A7437-6812-4DFD-A3B6-E3ABDAC13C7F}" presName="tx1" presStyleLbl="revTx" presStyleIdx="2" presStyleCnt="3"/>
      <dgm:spPr/>
    </dgm:pt>
    <dgm:pt modelId="{ED4D5FA9-E00F-454C-A12F-22A760053B57}" type="pres">
      <dgm:prSet presAssocID="{085A7437-6812-4DFD-A3B6-E3ABDAC13C7F}" presName="vert1" presStyleCnt="0"/>
      <dgm:spPr/>
    </dgm:pt>
  </dgm:ptLst>
  <dgm:cxnLst>
    <dgm:cxn modelId="{8735D408-66C9-4628-B23A-DEDD8E76CFD0}" type="presOf" srcId="{9D9414EF-E7AC-4965-9060-00C82DDB0510}" destId="{55AA1476-1F75-43F6-ADFB-FBCB67EAB4A8}" srcOrd="0" destOrd="0" presId="urn:microsoft.com/office/officeart/2008/layout/LinedList"/>
    <dgm:cxn modelId="{ECBFD556-93B5-4215-A059-51E4C1257B0D}" type="presOf" srcId="{BF6211BD-AC6D-446F-9E93-AC6AF7507DE1}" destId="{E51FFC14-5511-425C-9B48-BD59CC36D142}" srcOrd="0" destOrd="0" presId="urn:microsoft.com/office/officeart/2008/layout/LinedList"/>
    <dgm:cxn modelId="{EADC3357-3684-4DF2-BDDF-55E8E390E7C2}" srcId="{9D9414EF-E7AC-4965-9060-00C82DDB0510}" destId="{085A7437-6812-4DFD-A3B6-E3ABDAC13C7F}" srcOrd="2" destOrd="0" parTransId="{53ED98EF-7646-49C1-904B-EF6D65616056}" sibTransId="{37628719-9CFF-4402-B6C2-0A3A34B3ABF2}"/>
    <dgm:cxn modelId="{D67CE285-9132-446E-8C8F-820BB120DEF9}" type="presOf" srcId="{605D866E-1B51-4EDD-BCCE-DF537FE11FC3}" destId="{39A6303F-45A3-438E-A471-290A6E23C5BB}" srcOrd="0" destOrd="0" presId="urn:microsoft.com/office/officeart/2008/layout/LinedList"/>
    <dgm:cxn modelId="{0DED7691-4E7D-4FF4-8F58-DAB4DDCE7862}" srcId="{9D9414EF-E7AC-4965-9060-00C82DDB0510}" destId="{605D866E-1B51-4EDD-BCCE-DF537FE11FC3}" srcOrd="0" destOrd="0" parTransId="{6CC77CF4-52B2-4331-9CA4-33CEA3F29008}" sibTransId="{168CCD6D-D869-4D51-A4F4-A27C409F61CC}"/>
    <dgm:cxn modelId="{29A1299F-8BB1-4386-897D-204217490218}" type="presOf" srcId="{085A7437-6812-4DFD-A3B6-E3ABDAC13C7F}" destId="{5F684A86-8E91-4779-BF86-1A857CB824C1}" srcOrd="0" destOrd="0" presId="urn:microsoft.com/office/officeart/2008/layout/LinedList"/>
    <dgm:cxn modelId="{53A012AB-811B-4F0C-8517-C6BE77E79D37}" srcId="{9D9414EF-E7AC-4965-9060-00C82DDB0510}" destId="{BF6211BD-AC6D-446F-9E93-AC6AF7507DE1}" srcOrd="1" destOrd="0" parTransId="{398FB12E-9ED4-4192-BBC0-D935D4A42881}" sibTransId="{20F575AF-D4E7-44A4-8FB1-AA5CF297BB83}"/>
    <dgm:cxn modelId="{BBCA91C2-999C-4B83-8BCC-757F338F37BC}" type="presParOf" srcId="{55AA1476-1F75-43F6-ADFB-FBCB67EAB4A8}" destId="{98DF23E6-DC83-49DD-BE4E-0EE5123462E5}" srcOrd="0" destOrd="0" presId="urn:microsoft.com/office/officeart/2008/layout/LinedList"/>
    <dgm:cxn modelId="{CE1A60E0-E0BE-4FA7-BEBC-BB06867033D3}" type="presParOf" srcId="{55AA1476-1F75-43F6-ADFB-FBCB67EAB4A8}" destId="{DB1E31E9-7476-4A0F-BF3A-8219E7933BD9}" srcOrd="1" destOrd="0" presId="urn:microsoft.com/office/officeart/2008/layout/LinedList"/>
    <dgm:cxn modelId="{736ABA1C-2C30-45B9-A5D8-4F05584189AB}" type="presParOf" srcId="{DB1E31E9-7476-4A0F-BF3A-8219E7933BD9}" destId="{39A6303F-45A3-438E-A471-290A6E23C5BB}" srcOrd="0" destOrd="0" presId="urn:microsoft.com/office/officeart/2008/layout/LinedList"/>
    <dgm:cxn modelId="{FBDF9914-C457-46D5-9D62-B1C8DF6162BA}" type="presParOf" srcId="{DB1E31E9-7476-4A0F-BF3A-8219E7933BD9}" destId="{DB4DD1F9-8DD7-413B-9A78-4B3F88334364}" srcOrd="1" destOrd="0" presId="urn:microsoft.com/office/officeart/2008/layout/LinedList"/>
    <dgm:cxn modelId="{C04DBE71-BDF2-4537-BAA5-299CF0B4268A}" type="presParOf" srcId="{55AA1476-1F75-43F6-ADFB-FBCB67EAB4A8}" destId="{6C16C9F2-C5B5-4397-8289-147A79918DE0}" srcOrd="2" destOrd="0" presId="urn:microsoft.com/office/officeart/2008/layout/LinedList"/>
    <dgm:cxn modelId="{A49958F6-476D-4680-8C04-7478F292E1FC}" type="presParOf" srcId="{55AA1476-1F75-43F6-ADFB-FBCB67EAB4A8}" destId="{B1CFC97F-A2AB-422F-9F8B-D71526DE594D}" srcOrd="3" destOrd="0" presId="urn:microsoft.com/office/officeart/2008/layout/LinedList"/>
    <dgm:cxn modelId="{B0DEB55D-6D16-455C-8AB8-14FBBEEFCAA8}" type="presParOf" srcId="{B1CFC97F-A2AB-422F-9F8B-D71526DE594D}" destId="{E51FFC14-5511-425C-9B48-BD59CC36D142}" srcOrd="0" destOrd="0" presId="urn:microsoft.com/office/officeart/2008/layout/LinedList"/>
    <dgm:cxn modelId="{1CCE3B62-274E-4949-9F6C-7C794DC5D9E9}" type="presParOf" srcId="{B1CFC97F-A2AB-422F-9F8B-D71526DE594D}" destId="{33A453E9-D93F-4C98-AD82-C67D95470A0D}" srcOrd="1" destOrd="0" presId="urn:microsoft.com/office/officeart/2008/layout/LinedList"/>
    <dgm:cxn modelId="{C017A78D-FA64-4150-A628-C991F5C5502B}" type="presParOf" srcId="{55AA1476-1F75-43F6-ADFB-FBCB67EAB4A8}" destId="{46B228FF-7184-4276-B803-BCDDF1BAD928}" srcOrd="4" destOrd="0" presId="urn:microsoft.com/office/officeart/2008/layout/LinedList"/>
    <dgm:cxn modelId="{21E96C28-6FBB-48DD-9BF1-4E27BF2166F9}" type="presParOf" srcId="{55AA1476-1F75-43F6-ADFB-FBCB67EAB4A8}" destId="{0782BD54-C917-4B22-B30E-2C30F0EFCD13}" srcOrd="5" destOrd="0" presId="urn:microsoft.com/office/officeart/2008/layout/LinedList"/>
    <dgm:cxn modelId="{A3475F02-6E6B-4DE5-A2C6-49B075ACC0DB}" type="presParOf" srcId="{0782BD54-C917-4B22-B30E-2C30F0EFCD13}" destId="{5F684A86-8E91-4779-BF86-1A857CB824C1}" srcOrd="0" destOrd="0" presId="urn:microsoft.com/office/officeart/2008/layout/LinedList"/>
    <dgm:cxn modelId="{121E672E-644F-409C-B35B-5CDF79C611EF}" type="presParOf" srcId="{0782BD54-C917-4B22-B30E-2C30F0EFCD13}" destId="{ED4D5FA9-E00F-454C-A12F-22A760053B5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B76A9E-CDA9-41C0-A24A-5807981A1CBA}">
      <dsp:nvSpPr>
        <dsp:cNvPr id="0" name=""/>
        <dsp:cNvSpPr/>
      </dsp:nvSpPr>
      <dsp:spPr>
        <a:xfrm>
          <a:off x="244340" y="2917"/>
          <a:ext cx="2020397" cy="1212238"/>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latin typeface="Aptos Display" panose="020F0302020204030204"/>
            </a:rPr>
            <a:t>1</a:t>
          </a:r>
          <a:r>
            <a:rPr lang="en-US" sz="1300" kern="1200"/>
            <a:t> Imputed Activities of Daily Living Calibrated to Surrogate - Activities of Daily Living filled out by surrogate</a:t>
          </a:r>
        </a:p>
      </dsp:txBody>
      <dsp:txXfrm>
        <a:off x="244340" y="2917"/>
        <a:ext cx="2020397" cy="1212238"/>
      </dsp:txXfrm>
    </dsp:sp>
    <dsp:sp modelId="{36972D1A-28B3-4375-901A-384C6D6DB6D4}">
      <dsp:nvSpPr>
        <dsp:cNvPr id="0" name=""/>
        <dsp:cNvSpPr/>
      </dsp:nvSpPr>
      <dsp:spPr>
        <a:xfrm>
          <a:off x="2466777" y="2917"/>
          <a:ext cx="2020397" cy="1212238"/>
        </a:xfrm>
        <a:prstGeom prst="rect">
          <a:avLst/>
        </a:prstGeom>
        <a:solidFill>
          <a:schemeClr val="accent5">
            <a:hueOff val="-759509"/>
            <a:satOff val="-52"/>
            <a:lumOff val="12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latin typeface="Aptos Display" panose="020F0302020204030204"/>
            </a:rPr>
            <a:t>0.96</a:t>
          </a:r>
          <a:r>
            <a:rPr lang="en-US" sz="1300" kern="1200"/>
            <a:t> SUPPORT model 6-month survival estimate at day 3 - SUPPORT model 2-month survival estimate at day 3</a:t>
          </a:r>
        </a:p>
      </dsp:txBody>
      <dsp:txXfrm>
        <a:off x="2466777" y="2917"/>
        <a:ext cx="2020397" cy="1212238"/>
      </dsp:txXfrm>
    </dsp:sp>
    <dsp:sp modelId="{BC7F1A0B-CE8F-4966-9359-B0FECE554D45}">
      <dsp:nvSpPr>
        <dsp:cNvPr id="0" name=""/>
        <dsp:cNvSpPr/>
      </dsp:nvSpPr>
      <dsp:spPr>
        <a:xfrm>
          <a:off x="4689214" y="2917"/>
          <a:ext cx="2020397" cy="1212238"/>
        </a:xfrm>
        <a:prstGeom prst="rect">
          <a:avLst/>
        </a:prstGeom>
        <a:solidFill>
          <a:schemeClr val="accent5">
            <a:hueOff val="-1519019"/>
            <a:satOff val="-103"/>
            <a:lumOff val="24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latin typeface="Aptos Display" panose="020F0302020204030204"/>
            </a:rPr>
            <a:t>0.95</a:t>
          </a:r>
          <a:r>
            <a:rPr lang="en-US" sz="1300" kern="1200"/>
            <a:t> Total micro cost - Total ratio of costs to charges</a:t>
          </a:r>
        </a:p>
      </dsp:txBody>
      <dsp:txXfrm>
        <a:off x="4689214" y="2917"/>
        <a:ext cx="2020397" cy="1212238"/>
      </dsp:txXfrm>
    </dsp:sp>
    <dsp:sp modelId="{D8D34F19-77F5-4499-A73E-CDC72BF8C8B1}">
      <dsp:nvSpPr>
        <dsp:cNvPr id="0" name=""/>
        <dsp:cNvSpPr/>
      </dsp:nvSpPr>
      <dsp:spPr>
        <a:xfrm>
          <a:off x="6911651" y="2917"/>
          <a:ext cx="2020397" cy="1212238"/>
        </a:xfrm>
        <a:prstGeom prst="rect">
          <a:avLst/>
        </a:prstGeom>
        <a:solidFill>
          <a:schemeClr val="accent5">
            <a:hueOff val="-2278528"/>
            <a:satOff val="-155"/>
            <a:lumOff val="368"/>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latin typeface="Aptos Display" panose="020F0302020204030204"/>
            </a:rPr>
            <a:t>0.9</a:t>
          </a:r>
          <a:r>
            <a:rPr lang="en-US" sz="1300" kern="1200"/>
            <a:t> Physician’s 6-month survival estimate - Physician’s 2-month survival estimate</a:t>
          </a:r>
        </a:p>
      </dsp:txBody>
      <dsp:txXfrm>
        <a:off x="6911651" y="2917"/>
        <a:ext cx="2020397" cy="1212238"/>
      </dsp:txXfrm>
    </dsp:sp>
    <dsp:sp modelId="{24B96448-D9F2-4680-9BCC-4F759B4409DA}">
      <dsp:nvSpPr>
        <dsp:cNvPr id="0" name=""/>
        <dsp:cNvSpPr/>
      </dsp:nvSpPr>
      <dsp:spPr>
        <a:xfrm>
          <a:off x="9134088" y="2917"/>
          <a:ext cx="2020397" cy="1212238"/>
        </a:xfrm>
        <a:prstGeom prst="rect">
          <a:avLst/>
        </a:prstGeom>
        <a:solidFill>
          <a:schemeClr val="accent5">
            <a:hueOff val="-3038037"/>
            <a:satOff val="-207"/>
            <a:lumOff val="49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t>0.88</a:t>
          </a:r>
          <a:r>
            <a:rPr lang="en-US" sz="1300" kern="1200"/>
            <a:t> Day of DNR order - Days from Study Entry to Discharge</a:t>
          </a:r>
        </a:p>
      </dsp:txBody>
      <dsp:txXfrm>
        <a:off x="9134088" y="2917"/>
        <a:ext cx="2020397" cy="1212238"/>
      </dsp:txXfrm>
    </dsp:sp>
    <dsp:sp modelId="{60CBB386-86BA-4546-BC52-CC0F7EE37E31}">
      <dsp:nvSpPr>
        <dsp:cNvPr id="0" name=""/>
        <dsp:cNvSpPr/>
      </dsp:nvSpPr>
      <dsp:spPr>
        <a:xfrm>
          <a:off x="244340" y="1417195"/>
          <a:ext cx="2020397" cy="1212238"/>
        </a:xfrm>
        <a:prstGeom prst="rect">
          <a:avLst/>
        </a:prstGeom>
        <a:solidFill>
          <a:schemeClr val="accent5">
            <a:hueOff val="-3797547"/>
            <a:satOff val="-258"/>
            <a:lumOff val="61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latin typeface="Aptos Display" panose="020F0302020204030204"/>
            </a:rPr>
            <a:t>0.87</a:t>
          </a:r>
          <a:r>
            <a:rPr lang="en-US" sz="1300" kern="1200"/>
            <a:t> Total ratio of costs to charges - Hospital charges</a:t>
          </a:r>
        </a:p>
      </dsp:txBody>
      <dsp:txXfrm>
        <a:off x="244340" y="1417195"/>
        <a:ext cx="2020397" cy="1212238"/>
      </dsp:txXfrm>
    </dsp:sp>
    <dsp:sp modelId="{76706B82-18A9-4182-BD50-968085E6332E}">
      <dsp:nvSpPr>
        <dsp:cNvPr id="0" name=""/>
        <dsp:cNvSpPr/>
      </dsp:nvSpPr>
      <dsp:spPr>
        <a:xfrm>
          <a:off x="2466777" y="1417195"/>
          <a:ext cx="2020397" cy="1212238"/>
        </a:xfrm>
        <a:prstGeom prst="rect">
          <a:avLst/>
        </a:prstGeom>
        <a:solidFill>
          <a:schemeClr val="accent5">
            <a:hueOff val="-4557056"/>
            <a:satOff val="-310"/>
            <a:lumOff val="73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latin typeface="Aptos Display" panose="020F0302020204030204"/>
            </a:rPr>
            <a:t>0.81</a:t>
          </a:r>
          <a:r>
            <a:rPr lang="en-US" sz="1300" kern="1200"/>
            <a:t> Total micro cost - Hospital charges</a:t>
          </a:r>
        </a:p>
      </dsp:txBody>
      <dsp:txXfrm>
        <a:off x="2466777" y="1417195"/>
        <a:ext cx="2020397" cy="1212238"/>
      </dsp:txXfrm>
    </dsp:sp>
    <dsp:sp modelId="{253F56F5-7D53-4F59-BAB4-C21E8DD187F7}">
      <dsp:nvSpPr>
        <dsp:cNvPr id="0" name=""/>
        <dsp:cNvSpPr/>
      </dsp:nvSpPr>
      <dsp:spPr>
        <a:xfrm>
          <a:off x="4689214" y="1417195"/>
          <a:ext cx="2020397" cy="1212238"/>
        </a:xfrm>
        <a:prstGeom prst="rect">
          <a:avLst/>
        </a:prstGeom>
        <a:solidFill>
          <a:schemeClr val="accent5">
            <a:hueOff val="-5316565"/>
            <a:satOff val="-361"/>
            <a:lumOff val="858"/>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latin typeface="Aptos Display" panose="020F0302020204030204"/>
            </a:rPr>
            <a:t>0.8</a:t>
          </a:r>
          <a:r>
            <a:rPr lang="en-US" sz="1300" kern="1200"/>
            <a:t> APACHE III day 3 physiology score - SUPPORT physiology score on day 3</a:t>
          </a:r>
        </a:p>
      </dsp:txBody>
      <dsp:txXfrm>
        <a:off x="4689214" y="1417195"/>
        <a:ext cx="2020397" cy="1212238"/>
      </dsp:txXfrm>
    </dsp:sp>
    <dsp:sp modelId="{E24AD1F8-6BD8-41A8-8900-940BFEBB9B6F}">
      <dsp:nvSpPr>
        <dsp:cNvPr id="0" name=""/>
        <dsp:cNvSpPr/>
      </dsp:nvSpPr>
      <dsp:spPr>
        <a:xfrm>
          <a:off x="6911651" y="1417195"/>
          <a:ext cx="2020397" cy="1212238"/>
        </a:xfrm>
        <a:prstGeom prst="rect">
          <a:avLst/>
        </a:prstGeom>
        <a:solidFill>
          <a:schemeClr val="accent5">
            <a:hueOff val="-6076075"/>
            <a:satOff val="-413"/>
            <a:lumOff val="9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latin typeface="Aptos Display" panose="020F0302020204030204"/>
            </a:rPr>
            <a:t>0.77</a:t>
          </a:r>
          <a:r>
            <a:rPr lang="en-US" sz="1300" kern="1200"/>
            <a:t> Total ratio of costs to charges - Days from Study Entry to Discharge</a:t>
          </a:r>
        </a:p>
      </dsp:txBody>
      <dsp:txXfrm>
        <a:off x="6911651" y="1417195"/>
        <a:ext cx="2020397" cy="1212238"/>
      </dsp:txXfrm>
    </dsp:sp>
    <dsp:sp modelId="{E05D9C2B-38FB-4C7B-B792-1E0AEA5B3066}">
      <dsp:nvSpPr>
        <dsp:cNvPr id="0" name=""/>
        <dsp:cNvSpPr/>
      </dsp:nvSpPr>
      <dsp:spPr>
        <a:xfrm>
          <a:off x="9134088" y="1417195"/>
          <a:ext cx="2020397" cy="1212238"/>
        </a:xfrm>
        <a:prstGeom prst="rect">
          <a:avLst/>
        </a:prstGeom>
        <a:solidFill>
          <a:schemeClr val="accent5">
            <a:hueOff val="-6835584"/>
            <a:satOff val="-465"/>
            <a:lumOff val="110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latin typeface="Aptos Display" panose="020F0302020204030204"/>
            </a:rPr>
            <a:t>0.77</a:t>
          </a:r>
          <a:r>
            <a:rPr lang="en-US" sz="1300" kern="1200"/>
            <a:t> Total micro cost - Days from Study Entry to Discharge</a:t>
          </a:r>
        </a:p>
      </dsp:txBody>
      <dsp:txXfrm>
        <a:off x="9134088" y="1417195"/>
        <a:ext cx="2020397" cy="1212238"/>
      </dsp:txXfrm>
    </dsp:sp>
    <dsp:sp modelId="{FC13F134-063B-4D58-B2BC-CD2B0AE98563}">
      <dsp:nvSpPr>
        <dsp:cNvPr id="0" name=""/>
        <dsp:cNvSpPr/>
      </dsp:nvSpPr>
      <dsp:spPr>
        <a:xfrm>
          <a:off x="244340" y="2831473"/>
          <a:ext cx="2020397" cy="1212238"/>
        </a:xfrm>
        <a:prstGeom prst="rect">
          <a:avLst/>
        </a:prstGeom>
        <a:solidFill>
          <a:schemeClr val="accent5">
            <a:hueOff val="-7595094"/>
            <a:satOff val="-516"/>
            <a:lumOff val="122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latin typeface="Aptos Display" panose="020F0302020204030204"/>
            </a:rPr>
            <a:t>0.73</a:t>
          </a:r>
          <a:r>
            <a:rPr lang="en-US" sz="1300" kern="1200"/>
            <a:t> Day of DNR order - Total ratio of costs to charges</a:t>
          </a:r>
        </a:p>
      </dsp:txBody>
      <dsp:txXfrm>
        <a:off x="244340" y="2831473"/>
        <a:ext cx="2020397" cy="1212238"/>
      </dsp:txXfrm>
    </dsp:sp>
    <dsp:sp modelId="{AFEB0902-5FB6-498D-A763-90B1E78E046F}">
      <dsp:nvSpPr>
        <dsp:cNvPr id="0" name=""/>
        <dsp:cNvSpPr/>
      </dsp:nvSpPr>
      <dsp:spPr>
        <a:xfrm>
          <a:off x="2466777" y="2831473"/>
          <a:ext cx="2020397" cy="1212238"/>
        </a:xfrm>
        <a:prstGeom prst="rect">
          <a:avLst/>
        </a:prstGeom>
        <a:solidFill>
          <a:schemeClr val="accent5">
            <a:hueOff val="-8354603"/>
            <a:satOff val="-568"/>
            <a:lumOff val="1348"/>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latin typeface="Aptos Display" panose="020F0302020204030204"/>
            </a:rPr>
            <a:t>0.72</a:t>
          </a:r>
          <a:r>
            <a:rPr lang="en-US" sz="1300" kern="1200"/>
            <a:t> Day of DNR order - Total micro cost</a:t>
          </a:r>
        </a:p>
      </dsp:txBody>
      <dsp:txXfrm>
        <a:off x="2466777" y="2831473"/>
        <a:ext cx="2020397" cy="1212238"/>
      </dsp:txXfrm>
    </dsp:sp>
    <dsp:sp modelId="{AE624BBC-7083-4D8C-851D-5A89394A95BF}">
      <dsp:nvSpPr>
        <dsp:cNvPr id="0" name=""/>
        <dsp:cNvSpPr/>
      </dsp:nvSpPr>
      <dsp:spPr>
        <a:xfrm>
          <a:off x="4689214" y="2831473"/>
          <a:ext cx="2020397" cy="1212238"/>
        </a:xfrm>
        <a:prstGeom prst="rect">
          <a:avLst/>
        </a:prstGeom>
        <a:solidFill>
          <a:schemeClr val="accent5">
            <a:hueOff val="-9114112"/>
            <a:satOff val="-620"/>
            <a:lumOff val="147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latin typeface="Aptos Display" panose="020F0302020204030204"/>
            </a:rPr>
            <a:t>0.68</a:t>
          </a:r>
          <a:r>
            <a:rPr lang="en-US" sz="1300" kern="1200"/>
            <a:t> Blood urea nitrogen levels measured at day 3 - serum creatinine levels measured at day 3</a:t>
          </a:r>
        </a:p>
      </dsp:txBody>
      <dsp:txXfrm>
        <a:off x="4689214" y="2831473"/>
        <a:ext cx="2020397" cy="1212238"/>
      </dsp:txXfrm>
    </dsp:sp>
    <dsp:sp modelId="{139FEB98-1BC4-4130-9A7A-4A5319B0E9FC}">
      <dsp:nvSpPr>
        <dsp:cNvPr id="0" name=""/>
        <dsp:cNvSpPr/>
      </dsp:nvSpPr>
      <dsp:spPr>
        <a:xfrm>
          <a:off x="6911651" y="2831473"/>
          <a:ext cx="2020397" cy="1212238"/>
        </a:xfrm>
        <a:prstGeom prst="rect">
          <a:avLst/>
        </a:prstGeom>
        <a:solidFill>
          <a:schemeClr val="accent5">
            <a:hueOff val="-9873622"/>
            <a:satOff val="-671"/>
            <a:lumOff val="159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latin typeface="Aptos Display" panose="020F0302020204030204"/>
            </a:rPr>
            <a:t>0.67</a:t>
          </a:r>
          <a:r>
            <a:rPr lang="en-US" sz="1300" kern="1200"/>
            <a:t> Imputed Activities of Daily Living Calibrated to Surrogate - Index of Activities of Daily Living filled out by the patient</a:t>
          </a:r>
        </a:p>
      </dsp:txBody>
      <dsp:txXfrm>
        <a:off x="6911651" y="2831473"/>
        <a:ext cx="2020397" cy="1212238"/>
      </dsp:txXfrm>
    </dsp:sp>
    <dsp:sp modelId="{A9F93717-84AD-4927-9965-024C1373AD52}">
      <dsp:nvSpPr>
        <dsp:cNvPr id="0" name=""/>
        <dsp:cNvSpPr/>
      </dsp:nvSpPr>
      <dsp:spPr>
        <a:xfrm>
          <a:off x="9134088" y="2831473"/>
          <a:ext cx="2020397" cy="1212238"/>
        </a:xfrm>
        <a:prstGeom prst="rect">
          <a:avLst/>
        </a:prstGeom>
        <a:solidFill>
          <a:schemeClr val="accent5">
            <a:hueOff val="-10633130"/>
            <a:satOff val="-723"/>
            <a:lumOff val="171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latin typeface="Aptos Display" panose="020F0302020204030204"/>
            </a:rPr>
            <a:t>0.65</a:t>
          </a:r>
          <a:r>
            <a:rPr lang="en-US" sz="1300" kern="1200"/>
            <a:t> The patient's disease category - The patient's disease sub category</a:t>
          </a:r>
        </a:p>
      </dsp:txBody>
      <dsp:txXfrm>
        <a:off x="9134088" y="2831473"/>
        <a:ext cx="2020397" cy="1212238"/>
      </dsp:txXfrm>
    </dsp:sp>
    <dsp:sp modelId="{1E5D74F1-5696-4E4D-A925-D23073803732}">
      <dsp:nvSpPr>
        <dsp:cNvPr id="0" name=""/>
        <dsp:cNvSpPr/>
      </dsp:nvSpPr>
      <dsp:spPr>
        <a:xfrm>
          <a:off x="3577995" y="4245751"/>
          <a:ext cx="2020397" cy="1212238"/>
        </a:xfrm>
        <a:prstGeom prst="rect">
          <a:avLst/>
        </a:prstGeom>
        <a:solidFill>
          <a:schemeClr val="accent5">
            <a:hueOff val="-11392640"/>
            <a:satOff val="-774"/>
            <a:lumOff val="1838"/>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latin typeface="Aptos Display" panose="020F0302020204030204"/>
            </a:rPr>
            <a:t>0.62</a:t>
          </a:r>
          <a:r>
            <a:rPr lang="en-US" sz="1300" kern="1200"/>
            <a:t> Day of DNR order - Hospital charges</a:t>
          </a:r>
        </a:p>
      </dsp:txBody>
      <dsp:txXfrm>
        <a:off x="3577995" y="4245751"/>
        <a:ext cx="2020397" cy="1212238"/>
      </dsp:txXfrm>
    </dsp:sp>
    <dsp:sp modelId="{993BFA1B-274E-489A-A193-492577E10F71}">
      <dsp:nvSpPr>
        <dsp:cNvPr id="0" name=""/>
        <dsp:cNvSpPr/>
      </dsp:nvSpPr>
      <dsp:spPr>
        <a:xfrm>
          <a:off x="5800432" y="4245751"/>
          <a:ext cx="2020397" cy="1212238"/>
        </a:xfrm>
        <a:prstGeom prst="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a:latin typeface="Aptos Display" panose="020F0302020204030204"/>
            </a:rPr>
            <a:t>0.62 Activities</a:t>
          </a:r>
          <a:r>
            <a:rPr lang="en-US" sz="1300" kern="1200"/>
            <a:t> of Daily Living filled out by surrogate - Index of Activities of Daily Living filled out by the patient51515</a:t>
          </a:r>
        </a:p>
      </dsp:txBody>
      <dsp:txXfrm>
        <a:off x="5800432" y="4245751"/>
        <a:ext cx="2020397" cy="12122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DF23E6-DC83-49DD-BE4E-0EE5123462E5}">
      <dsp:nvSpPr>
        <dsp:cNvPr id="0" name=""/>
        <dsp:cNvSpPr/>
      </dsp:nvSpPr>
      <dsp:spPr>
        <a:xfrm>
          <a:off x="0" y="2700"/>
          <a:ext cx="6291714" cy="0"/>
        </a:xfrm>
        <a:prstGeom prst="lin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A6303F-45A3-438E-A471-290A6E23C5BB}">
      <dsp:nvSpPr>
        <dsp:cNvPr id="0" name=""/>
        <dsp:cNvSpPr/>
      </dsp:nvSpPr>
      <dsp:spPr>
        <a:xfrm>
          <a:off x="0" y="2700"/>
          <a:ext cx="6291714" cy="1841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Purpose:</a:t>
          </a:r>
        </a:p>
      </dsp:txBody>
      <dsp:txXfrm>
        <a:off x="0" y="2700"/>
        <a:ext cx="6291714" cy="1841777"/>
      </dsp:txXfrm>
    </dsp:sp>
    <dsp:sp modelId="{6C16C9F2-C5B5-4397-8289-147A79918DE0}">
      <dsp:nvSpPr>
        <dsp:cNvPr id="0" name=""/>
        <dsp:cNvSpPr/>
      </dsp:nvSpPr>
      <dsp:spPr>
        <a:xfrm>
          <a:off x="0" y="1844478"/>
          <a:ext cx="6291714" cy="0"/>
        </a:xfrm>
        <a:prstGeom prst="lin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1FFC14-5511-425C-9B48-BD59CC36D142}">
      <dsp:nvSpPr>
        <dsp:cNvPr id="0" name=""/>
        <dsp:cNvSpPr/>
      </dsp:nvSpPr>
      <dsp:spPr>
        <a:xfrm>
          <a:off x="0" y="1844478"/>
          <a:ext cx="6291714" cy="1841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To find out whether people from different races were charged differently</a:t>
          </a:r>
        </a:p>
      </dsp:txBody>
      <dsp:txXfrm>
        <a:off x="0" y="1844478"/>
        <a:ext cx="6291714" cy="1841777"/>
      </dsp:txXfrm>
    </dsp:sp>
    <dsp:sp modelId="{46B228FF-7184-4276-B803-BCDDF1BAD928}">
      <dsp:nvSpPr>
        <dsp:cNvPr id="0" name=""/>
        <dsp:cNvSpPr/>
      </dsp:nvSpPr>
      <dsp:spPr>
        <a:xfrm>
          <a:off x="0" y="3686256"/>
          <a:ext cx="6291714" cy="0"/>
        </a:xfrm>
        <a:prstGeom prst="lin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684A86-8E91-4779-BF86-1A857CB824C1}">
      <dsp:nvSpPr>
        <dsp:cNvPr id="0" name=""/>
        <dsp:cNvSpPr/>
      </dsp:nvSpPr>
      <dsp:spPr>
        <a:xfrm>
          <a:off x="0" y="3686256"/>
          <a:ext cx="6291714" cy="1841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If ‘Yes’ then how the difference in the charges are related to mainstream diseases</a:t>
          </a:r>
        </a:p>
      </dsp:txBody>
      <dsp:txXfrm>
        <a:off x="0" y="3686256"/>
        <a:ext cx="6291714" cy="184177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989E1F-6CCF-4F90-9AA1-DB4C4A0889A5}" type="datetimeFigureOut">
              <a:t>12/5/2024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7D331E-D11F-4421-8757-E5EB9A5805BC}" type="slidenum">
              <a:t>‹#›</a:t>
            </a:fld>
            <a:endParaRPr lang="en-US"/>
          </a:p>
        </p:txBody>
      </p:sp>
    </p:spTree>
    <p:extLst>
      <p:ext uri="{BB962C8B-B14F-4D97-AF65-F5344CB8AC3E}">
        <p14:creationId xmlns:p14="http://schemas.microsoft.com/office/powerpoint/2010/main" val="2305495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All the pictures are from free internet resources.</a:t>
            </a:r>
          </a:p>
        </p:txBody>
      </p:sp>
      <p:sp>
        <p:nvSpPr>
          <p:cNvPr id="4" name="Slide Number Placeholder 3"/>
          <p:cNvSpPr>
            <a:spLocks noGrp="1"/>
          </p:cNvSpPr>
          <p:nvPr>
            <p:ph type="sldNum" sz="quarter" idx="5"/>
          </p:nvPr>
        </p:nvSpPr>
        <p:spPr/>
        <p:txBody>
          <a:bodyPr/>
          <a:lstStyle/>
          <a:p>
            <a:fld id="{B67D331E-D11F-4421-8757-E5EB9A5805BC}" type="slidenum">
              <a:rPr lang="en-US"/>
              <a:t>3</a:t>
            </a:fld>
            <a:endParaRPr lang="en-US"/>
          </a:p>
        </p:txBody>
      </p:sp>
    </p:spTree>
    <p:extLst>
      <p:ext uri="{BB962C8B-B14F-4D97-AF65-F5344CB8AC3E}">
        <p14:creationId xmlns:p14="http://schemas.microsoft.com/office/powerpoint/2010/main" val="35559375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DNR after first admission is significantly higher in deaths</a:t>
            </a:r>
          </a:p>
        </p:txBody>
      </p:sp>
      <p:sp>
        <p:nvSpPr>
          <p:cNvPr id="4" name="Slide Number Placeholder 3"/>
          <p:cNvSpPr>
            <a:spLocks noGrp="1"/>
          </p:cNvSpPr>
          <p:nvPr>
            <p:ph type="sldNum" sz="quarter" idx="5"/>
          </p:nvPr>
        </p:nvSpPr>
        <p:spPr/>
        <p:txBody>
          <a:bodyPr/>
          <a:lstStyle/>
          <a:p>
            <a:fld id="{B67D331E-D11F-4421-8757-E5EB9A5805BC}" type="slidenum">
              <a:rPr lang="en-US"/>
              <a:t>28</a:t>
            </a:fld>
            <a:endParaRPr lang="en-US"/>
          </a:p>
        </p:txBody>
      </p:sp>
    </p:spTree>
    <p:extLst>
      <p:ext uri="{BB962C8B-B14F-4D97-AF65-F5344CB8AC3E}">
        <p14:creationId xmlns:p14="http://schemas.microsoft.com/office/powerpoint/2010/main" val="3850123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Surprisingly no increase in deaths with increase in number of comorbidities</a:t>
            </a:r>
          </a:p>
        </p:txBody>
      </p:sp>
      <p:sp>
        <p:nvSpPr>
          <p:cNvPr id="4" name="Slide Number Placeholder 3"/>
          <p:cNvSpPr>
            <a:spLocks noGrp="1"/>
          </p:cNvSpPr>
          <p:nvPr>
            <p:ph type="sldNum" sz="quarter" idx="5"/>
          </p:nvPr>
        </p:nvSpPr>
        <p:spPr/>
        <p:txBody>
          <a:bodyPr/>
          <a:lstStyle/>
          <a:p>
            <a:fld id="{B67D331E-D11F-4421-8757-E5EB9A5805BC}" type="slidenum">
              <a:rPr lang="en-US"/>
              <a:t>30</a:t>
            </a:fld>
            <a:endParaRPr lang="en-US"/>
          </a:p>
        </p:txBody>
      </p:sp>
    </p:spTree>
    <p:extLst>
      <p:ext uri="{BB962C8B-B14F-4D97-AF65-F5344CB8AC3E}">
        <p14:creationId xmlns:p14="http://schemas.microsoft.com/office/powerpoint/2010/main" val="867381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(seem predictable)</a:t>
            </a:r>
          </a:p>
        </p:txBody>
      </p:sp>
      <p:sp>
        <p:nvSpPr>
          <p:cNvPr id="4" name="Slide Number Placeholder 3"/>
          <p:cNvSpPr>
            <a:spLocks noGrp="1"/>
          </p:cNvSpPr>
          <p:nvPr>
            <p:ph type="sldNum" sz="quarter" idx="5"/>
          </p:nvPr>
        </p:nvSpPr>
        <p:spPr/>
        <p:txBody>
          <a:bodyPr/>
          <a:lstStyle/>
          <a:p>
            <a:fld id="{B67D331E-D11F-4421-8757-E5EB9A5805BC}" type="slidenum">
              <a:rPr lang="en-US"/>
              <a:t>10</a:t>
            </a:fld>
            <a:endParaRPr lang="en-US"/>
          </a:p>
        </p:txBody>
      </p:sp>
    </p:spTree>
    <p:extLst>
      <p:ext uri="{BB962C8B-B14F-4D97-AF65-F5344CB8AC3E}">
        <p14:creationId xmlns:p14="http://schemas.microsoft.com/office/powerpoint/2010/main" val="2146836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began by examining the prevalence of diseases identifying diseases that significantly contribute to patient volume in the dataset. This bar chart reveals that ARF/MOSF with Sepsis is the most common disease, followed by CHF and COPD. The purpose of this visualization is to provide a clear understanding of which conditions occur most frequently, helping prioritize resource allocation for high-burden diseases. It </a:t>
            </a:r>
            <a:r>
              <a:rPr lang="en-US" err="1"/>
              <a:t>os</a:t>
            </a:r>
            <a:r>
              <a:rPr lang="en-US"/>
              <a:t> also to be noted that this is an uneven distribution and can affect further analyses.</a:t>
            </a:r>
          </a:p>
        </p:txBody>
      </p:sp>
      <p:sp>
        <p:nvSpPr>
          <p:cNvPr id="4" name="Slide Number Placeholder 3"/>
          <p:cNvSpPr>
            <a:spLocks noGrp="1"/>
          </p:cNvSpPr>
          <p:nvPr>
            <p:ph type="sldNum" sz="quarter" idx="5"/>
          </p:nvPr>
        </p:nvSpPr>
        <p:spPr/>
        <p:txBody>
          <a:bodyPr/>
          <a:lstStyle/>
          <a:p>
            <a:fld id="{71475125-668B-4C14-80CE-B468F1CDC824}" type="slidenum">
              <a:rPr lang="en-US" smtClean="0"/>
              <a:t>18</a:t>
            </a:fld>
            <a:endParaRPr lang="en-US"/>
          </a:p>
        </p:txBody>
      </p:sp>
    </p:spTree>
    <p:extLst>
      <p:ext uri="{BB962C8B-B14F-4D97-AF65-F5344CB8AC3E}">
        <p14:creationId xmlns:p14="http://schemas.microsoft.com/office/powerpoint/2010/main" val="4217449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we analyzed comorbidities, including dementia, cancer, diabetes, and others, for each disease group by </a:t>
            </a:r>
            <a:r>
              <a:rPr lang="en-US" err="1"/>
              <a:t>analysing</a:t>
            </a:r>
            <a:r>
              <a:rPr lang="en-US"/>
              <a:t> num.co, and primary comorbidity columns and summing up the total comorbidities for each group.</a:t>
            </a:r>
          </a:p>
          <a:p>
            <a:r>
              <a:rPr lang="en-US"/>
              <a:t>Purpose:</a:t>
            </a:r>
          </a:p>
          <a:p>
            <a:r>
              <a:rPr lang="en-US"/>
              <a:t>Identifies which comorbidities are more common for specific diseases.</a:t>
            </a:r>
          </a:p>
          <a:p>
            <a:r>
              <a:rPr lang="en-US"/>
              <a:t>Highlights the total comorbidity burden for each disease group.</a:t>
            </a:r>
          </a:p>
          <a:p>
            <a:endParaRPr lang="en-US"/>
          </a:p>
          <a:p>
            <a:r>
              <a:rPr lang="en-US"/>
              <a:t>Summing shows how comorbidities cluster within a disease group.</a:t>
            </a:r>
          </a:p>
          <a:p>
            <a:endParaRPr lang="en-US"/>
          </a:p>
        </p:txBody>
      </p:sp>
      <p:sp>
        <p:nvSpPr>
          <p:cNvPr id="4" name="Slide Number Placeholder 3"/>
          <p:cNvSpPr>
            <a:spLocks noGrp="1"/>
          </p:cNvSpPr>
          <p:nvPr>
            <p:ph type="sldNum" sz="quarter" idx="5"/>
          </p:nvPr>
        </p:nvSpPr>
        <p:spPr/>
        <p:txBody>
          <a:bodyPr/>
          <a:lstStyle/>
          <a:p>
            <a:fld id="{71475125-668B-4C14-80CE-B468F1CDC824}" type="slidenum">
              <a:rPr lang="en-US" smtClean="0"/>
              <a:t>19</a:t>
            </a:fld>
            <a:endParaRPr lang="en-US"/>
          </a:p>
        </p:txBody>
      </p:sp>
    </p:spTree>
    <p:extLst>
      <p:ext uri="{BB962C8B-B14F-4D97-AF65-F5344CB8AC3E}">
        <p14:creationId xmlns:p14="http://schemas.microsoft.com/office/powerpoint/2010/main" val="7155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we look into the correlations between diseases and laboratory measurements like creatinine, bilirubin, and PAFI. The purpose of this visualization was to identify physiological patterns linked to specific diseases, aiding diagnostic and monitoring processes. However, as you can see there are no Strong correlations  [[[[such as elevated creatinine in ARF/MOSF with Sepsis, highlight key diagnostic markers. ] Reasons for this is Diseases are multifaceted and not solely defined by individual physiological variables. relationships between diseases and physiological measurements could be nonlinear or influenced by multiple interacting factors.</a:t>
            </a:r>
          </a:p>
        </p:txBody>
      </p:sp>
      <p:sp>
        <p:nvSpPr>
          <p:cNvPr id="4" name="Slide Number Placeholder 3"/>
          <p:cNvSpPr>
            <a:spLocks noGrp="1"/>
          </p:cNvSpPr>
          <p:nvPr>
            <p:ph type="sldNum" sz="quarter" idx="5"/>
          </p:nvPr>
        </p:nvSpPr>
        <p:spPr/>
        <p:txBody>
          <a:bodyPr/>
          <a:lstStyle/>
          <a:p>
            <a:fld id="{71475125-668B-4C14-80CE-B468F1CDC824}" type="slidenum">
              <a:rPr lang="en-US" smtClean="0"/>
              <a:t>20</a:t>
            </a:fld>
            <a:endParaRPr lang="en-US"/>
          </a:p>
        </p:txBody>
      </p:sp>
    </p:spTree>
    <p:extLst>
      <p:ext uri="{BB962C8B-B14F-4D97-AF65-F5344CB8AC3E}">
        <p14:creationId xmlns:p14="http://schemas.microsoft.com/office/powerpoint/2010/main" val="3342540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we analyzed mortality rates by disease within the hospital context. The chart shows that Coma and MOSF with Malignancy have the highest death rates. The purpose here was highlighting immediate care and treatment effectiveness. It helps identify areas for </a:t>
            </a:r>
            <a:r>
              <a:rPr lang="en-US" b="1"/>
              <a:t>acute care improvement</a:t>
            </a:r>
            <a:r>
              <a:rPr lang="en-US"/>
              <a:t> and </a:t>
            </a:r>
            <a:r>
              <a:rPr lang="en-US" b="1"/>
              <a:t>resource allocation</a:t>
            </a:r>
            <a:r>
              <a:rPr lang="en-US"/>
              <a:t> without the influence of post-hospital factors..</a:t>
            </a:r>
          </a:p>
        </p:txBody>
      </p:sp>
      <p:sp>
        <p:nvSpPr>
          <p:cNvPr id="4" name="Slide Number Placeholder 3"/>
          <p:cNvSpPr>
            <a:spLocks noGrp="1"/>
          </p:cNvSpPr>
          <p:nvPr>
            <p:ph type="sldNum" sz="quarter" idx="5"/>
          </p:nvPr>
        </p:nvSpPr>
        <p:spPr/>
        <p:txBody>
          <a:bodyPr/>
          <a:lstStyle/>
          <a:p>
            <a:fld id="{71475125-668B-4C14-80CE-B468F1CDC824}" type="slidenum">
              <a:rPr lang="en-US" smtClean="0"/>
              <a:t>21</a:t>
            </a:fld>
            <a:endParaRPr lang="en-US"/>
          </a:p>
        </p:txBody>
      </p:sp>
    </p:spTree>
    <p:extLst>
      <p:ext uri="{BB962C8B-B14F-4D97-AF65-F5344CB8AC3E}">
        <p14:creationId xmlns:p14="http://schemas.microsoft.com/office/powerpoint/2010/main" val="2633776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chart shows the average length of hospital stay (SLOS) for each disease group. </a:t>
            </a:r>
            <a:r>
              <a:rPr lang="en-US" b="1"/>
              <a:t>Longest:</a:t>
            </a:r>
            <a:r>
              <a:rPr lang="en-US"/>
              <a:t> ARF/MOSF w/Sepsis → associated with complex critical care </a:t>
            </a:r>
            <a:r>
              <a:rPr lang="en-US" b="1"/>
              <a:t>Shortest:</a:t>
            </a:r>
            <a:r>
              <a:rPr lang="en-US"/>
              <a:t> Lung Cancer → may reflect rapid disease progression or limited intervention scope. This insight supports hospital resource planning, particularly for bed and staff allocation. </a:t>
            </a:r>
          </a:p>
        </p:txBody>
      </p:sp>
      <p:sp>
        <p:nvSpPr>
          <p:cNvPr id="4" name="Slide Number Placeholder 3"/>
          <p:cNvSpPr>
            <a:spLocks noGrp="1"/>
          </p:cNvSpPr>
          <p:nvPr>
            <p:ph type="sldNum" sz="quarter" idx="5"/>
          </p:nvPr>
        </p:nvSpPr>
        <p:spPr/>
        <p:txBody>
          <a:bodyPr/>
          <a:lstStyle/>
          <a:p>
            <a:fld id="{71475125-668B-4C14-80CE-B468F1CDC824}" type="slidenum">
              <a:rPr lang="en-US" smtClean="0"/>
              <a:t>22</a:t>
            </a:fld>
            <a:endParaRPr lang="en-US"/>
          </a:p>
        </p:txBody>
      </p:sp>
    </p:spTree>
    <p:extLst>
      <p:ext uri="{BB962C8B-B14F-4D97-AF65-F5344CB8AC3E}">
        <p14:creationId xmlns:p14="http://schemas.microsoft.com/office/powerpoint/2010/main" val="1273990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SUPPORT model predictions - left-skewed (negative distribution) with high counts for zeroes.</a:t>
            </a:r>
          </a:p>
          <a:p>
            <a:r>
              <a:rPr lang="en-US"/>
              <a:t>Physician's survival estimates - high counts for zeroes and 50%.</a:t>
            </a:r>
            <a:endParaRPr lang="en-US">
              <a:ea typeface="Calibri"/>
              <a:cs typeface="Calibri"/>
            </a:endParaRPr>
          </a:p>
        </p:txBody>
      </p:sp>
      <p:sp>
        <p:nvSpPr>
          <p:cNvPr id="4" name="Slide Number Placeholder 3"/>
          <p:cNvSpPr>
            <a:spLocks noGrp="1"/>
          </p:cNvSpPr>
          <p:nvPr>
            <p:ph type="sldNum" sz="quarter" idx="5"/>
          </p:nvPr>
        </p:nvSpPr>
        <p:spPr/>
        <p:txBody>
          <a:bodyPr/>
          <a:lstStyle/>
          <a:p>
            <a:fld id="{B67D331E-D11F-4421-8757-E5EB9A5805BC}" type="slidenum">
              <a:rPr lang="en-US"/>
              <a:t>25</a:t>
            </a:fld>
            <a:endParaRPr lang="en-US"/>
          </a:p>
        </p:txBody>
      </p:sp>
    </p:spTree>
    <p:extLst>
      <p:ext uri="{BB962C8B-B14F-4D97-AF65-F5344CB8AC3E}">
        <p14:creationId xmlns:p14="http://schemas.microsoft.com/office/powerpoint/2010/main" val="495513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Compare physician's survival estimates and predictions made by SUPPORT model - big difference at 20% vs 80%, 50% and 60%.</a:t>
            </a:r>
          </a:p>
        </p:txBody>
      </p:sp>
      <p:sp>
        <p:nvSpPr>
          <p:cNvPr id="4" name="Slide Number Placeholder 3"/>
          <p:cNvSpPr>
            <a:spLocks noGrp="1"/>
          </p:cNvSpPr>
          <p:nvPr>
            <p:ph type="sldNum" sz="quarter" idx="5"/>
          </p:nvPr>
        </p:nvSpPr>
        <p:spPr/>
        <p:txBody>
          <a:bodyPr/>
          <a:lstStyle/>
          <a:p>
            <a:fld id="{B67D331E-D11F-4421-8757-E5EB9A5805BC}" type="slidenum">
              <a:rPr lang="en-US"/>
              <a:t>26</a:t>
            </a:fld>
            <a:endParaRPr lang="en-US"/>
          </a:p>
        </p:txBody>
      </p:sp>
    </p:spTree>
    <p:extLst>
      <p:ext uri="{BB962C8B-B14F-4D97-AF65-F5344CB8AC3E}">
        <p14:creationId xmlns:p14="http://schemas.microsoft.com/office/powerpoint/2010/main" val="491518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935BF-C44A-D832-4917-6E45B0B798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DE2E3F-A9A8-4685-8988-169D4E048A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C59164-E266-687D-B396-CE63FECF8E2D}"/>
              </a:ext>
            </a:extLst>
          </p:cNvPr>
          <p:cNvSpPr>
            <a:spLocks noGrp="1"/>
          </p:cNvSpPr>
          <p:nvPr>
            <p:ph type="dt" sz="half" idx="10"/>
          </p:nvPr>
        </p:nvSpPr>
        <p:spPr/>
        <p:txBody>
          <a:bodyPr/>
          <a:lstStyle/>
          <a:p>
            <a:fld id="{2629235D-4F77-4134-A2B1-AD46CC99A964}" type="datetimeFigureOut">
              <a:rPr lang="en-US" smtClean="0"/>
              <a:t>12/5/2024</a:t>
            </a:fld>
            <a:endParaRPr lang="en-US"/>
          </a:p>
        </p:txBody>
      </p:sp>
      <p:sp>
        <p:nvSpPr>
          <p:cNvPr id="5" name="Footer Placeholder 4">
            <a:extLst>
              <a:ext uri="{FF2B5EF4-FFF2-40B4-BE49-F238E27FC236}">
                <a16:creationId xmlns:a16="http://schemas.microsoft.com/office/drawing/2014/main" id="{87A03F8A-BB0F-4B93-F5A6-4DD136C6BF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1E1DDC-1434-FE0B-21E7-2FB6A51539CB}"/>
              </a:ext>
            </a:extLst>
          </p:cNvPr>
          <p:cNvSpPr>
            <a:spLocks noGrp="1"/>
          </p:cNvSpPr>
          <p:nvPr>
            <p:ph type="sldNum" sz="quarter" idx="12"/>
          </p:nvPr>
        </p:nvSpPr>
        <p:spPr/>
        <p:txBody>
          <a:bodyPr/>
          <a:lstStyle/>
          <a:p>
            <a:fld id="{55F49F8C-5157-47B7-847A-7B3B0CC46BD0}" type="slidenum">
              <a:rPr lang="en-US" smtClean="0"/>
              <a:t>‹#›</a:t>
            </a:fld>
            <a:endParaRPr lang="en-US"/>
          </a:p>
        </p:txBody>
      </p:sp>
    </p:spTree>
    <p:extLst>
      <p:ext uri="{BB962C8B-B14F-4D97-AF65-F5344CB8AC3E}">
        <p14:creationId xmlns:p14="http://schemas.microsoft.com/office/powerpoint/2010/main" val="39905608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9EF75-AC91-1828-B8D2-48B5B65216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732A61-E42A-2513-C552-34E786256F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B57F42-7938-6E1C-EE54-CD0B89C5BC63}"/>
              </a:ext>
            </a:extLst>
          </p:cNvPr>
          <p:cNvSpPr>
            <a:spLocks noGrp="1"/>
          </p:cNvSpPr>
          <p:nvPr>
            <p:ph type="dt" sz="half" idx="10"/>
          </p:nvPr>
        </p:nvSpPr>
        <p:spPr/>
        <p:txBody>
          <a:bodyPr/>
          <a:lstStyle/>
          <a:p>
            <a:fld id="{2629235D-4F77-4134-A2B1-AD46CC99A964}" type="datetimeFigureOut">
              <a:rPr lang="en-US" smtClean="0"/>
              <a:t>12/5/2024</a:t>
            </a:fld>
            <a:endParaRPr lang="en-US"/>
          </a:p>
        </p:txBody>
      </p:sp>
      <p:sp>
        <p:nvSpPr>
          <p:cNvPr id="5" name="Footer Placeholder 4">
            <a:extLst>
              <a:ext uri="{FF2B5EF4-FFF2-40B4-BE49-F238E27FC236}">
                <a16:creationId xmlns:a16="http://schemas.microsoft.com/office/drawing/2014/main" id="{D1852687-1910-B11F-F05E-1548008918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51629D-315F-6397-51B4-244F68904DF8}"/>
              </a:ext>
            </a:extLst>
          </p:cNvPr>
          <p:cNvSpPr>
            <a:spLocks noGrp="1"/>
          </p:cNvSpPr>
          <p:nvPr>
            <p:ph type="sldNum" sz="quarter" idx="12"/>
          </p:nvPr>
        </p:nvSpPr>
        <p:spPr/>
        <p:txBody>
          <a:bodyPr/>
          <a:lstStyle/>
          <a:p>
            <a:fld id="{55F49F8C-5157-47B7-847A-7B3B0CC46BD0}" type="slidenum">
              <a:rPr lang="en-US" smtClean="0"/>
              <a:t>‹#›</a:t>
            </a:fld>
            <a:endParaRPr lang="en-US"/>
          </a:p>
        </p:txBody>
      </p:sp>
    </p:spTree>
    <p:extLst>
      <p:ext uri="{BB962C8B-B14F-4D97-AF65-F5344CB8AC3E}">
        <p14:creationId xmlns:p14="http://schemas.microsoft.com/office/powerpoint/2010/main" val="8441664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774F9-7687-A6D3-F3D1-2BB03D31E8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0B11F80-BF8A-B195-B890-97938E0A70A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CC4A65-6705-EE26-FC6E-3169DEA835DB}"/>
              </a:ext>
            </a:extLst>
          </p:cNvPr>
          <p:cNvSpPr>
            <a:spLocks noGrp="1"/>
          </p:cNvSpPr>
          <p:nvPr>
            <p:ph type="dt" sz="half" idx="10"/>
          </p:nvPr>
        </p:nvSpPr>
        <p:spPr/>
        <p:txBody>
          <a:bodyPr/>
          <a:lstStyle/>
          <a:p>
            <a:fld id="{2629235D-4F77-4134-A2B1-AD46CC99A964}" type="datetimeFigureOut">
              <a:rPr lang="en-US" smtClean="0"/>
              <a:t>12/5/2024</a:t>
            </a:fld>
            <a:endParaRPr lang="en-US"/>
          </a:p>
        </p:txBody>
      </p:sp>
      <p:sp>
        <p:nvSpPr>
          <p:cNvPr id="5" name="Footer Placeholder 4">
            <a:extLst>
              <a:ext uri="{FF2B5EF4-FFF2-40B4-BE49-F238E27FC236}">
                <a16:creationId xmlns:a16="http://schemas.microsoft.com/office/drawing/2014/main" id="{9320D81B-B90D-FBFE-21F4-8968B47BB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19ED07-AF16-3B1C-C279-FF7E5AAAF6CE}"/>
              </a:ext>
            </a:extLst>
          </p:cNvPr>
          <p:cNvSpPr>
            <a:spLocks noGrp="1"/>
          </p:cNvSpPr>
          <p:nvPr>
            <p:ph type="sldNum" sz="quarter" idx="12"/>
          </p:nvPr>
        </p:nvSpPr>
        <p:spPr/>
        <p:txBody>
          <a:bodyPr/>
          <a:lstStyle/>
          <a:p>
            <a:fld id="{55F49F8C-5157-47B7-847A-7B3B0CC46BD0}" type="slidenum">
              <a:rPr lang="en-US" smtClean="0"/>
              <a:t>‹#›</a:t>
            </a:fld>
            <a:endParaRPr lang="en-US"/>
          </a:p>
        </p:txBody>
      </p:sp>
    </p:spTree>
    <p:extLst>
      <p:ext uri="{BB962C8B-B14F-4D97-AF65-F5344CB8AC3E}">
        <p14:creationId xmlns:p14="http://schemas.microsoft.com/office/powerpoint/2010/main" val="7141098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0D47E-A7B5-B077-EEE4-E37953CCDC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CDDF6D-CACD-9AD1-5F8A-49F569D5028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1F8B4A3-48ED-E6DE-F38B-776F4EAD683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2FBB59F-ED70-0517-2628-E552A0499B45}"/>
              </a:ext>
            </a:extLst>
          </p:cNvPr>
          <p:cNvSpPr>
            <a:spLocks noGrp="1"/>
          </p:cNvSpPr>
          <p:nvPr>
            <p:ph type="dt" sz="half" idx="10"/>
          </p:nvPr>
        </p:nvSpPr>
        <p:spPr/>
        <p:txBody>
          <a:bodyPr/>
          <a:lstStyle/>
          <a:p>
            <a:fld id="{2629235D-4F77-4134-A2B1-AD46CC99A964}" type="datetimeFigureOut">
              <a:rPr lang="en-US" smtClean="0"/>
              <a:t>12/5/2024</a:t>
            </a:fld>
            <a:endParaRPr lang="en-US"/>
          </a:p>
        </p:txBody>
      </p:sp>
      <p:sp>
        <p:nvSpPr>
          <p:cNvPr id="6" name="Footer Placeholder 5">
            <a:extLst>
              <a:ext uri="{FF2B5EF4-FFF2-40B4-BE49-F238E27FC236}">
                <a16:creationId xmlns:a16="http://schemas.microsoft.com/office/drawing/2014/main" id="{6B6E9F9A-DD13-8BA5-631A-E0C441BD47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6203CD-D520-4480-ABB9-9F00EB5E8CB5}"/>
              </a:ext>
            </a:extLst>
          </p:cNvPr>
          <p:cNvSpPr>
            <a:spLocks noGrp="1"/>
          </p:cNvSpPr>
          <p:nvPr>
            <p:ph type="sldNum" sz="quarter" idx="12"/>
          </p:nvPr>
        </p:nvSpPr>
        <p:spPr/>
        <p:txBody>
          <a:bodyPr/>
          <a:lstStyle/>
          <a:p>
            <a:fld id="{55F49F8C-5157-47B7-847A-7B3B0CC46BD0}" type="slidenum">
              <a:rPr lang="en-US" smtClean="0"/>
              <a:t>‹#›</a:t>
            </a:fld>
            <a:endParaRPr lang="en-US"/>
          </a:p>
        </p:txBody>
      </p:sp>
    </p:spTree>
    <p:extLst>
      <p:ext uri="{BB962C8B-B14F-4D97-AF65-F5344CB8AC3E}">
        <p14:creationId xmlns:p14="http://schemas.microsoft.com/office/powerpoint/2010/main" val="23545162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6050B-5946-792C-392C-113110977E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7B3B8D8-5E45-92BB-F999-88C93AE99D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33C923-67E2-2091-AA11-B8AE4C51152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D353703-D6C5-7CCC-9797-4CD046EE2F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4AF7C0-95D1-DAF9-D2C1-0EC9C2ED16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421B3C-5E9C-9B6B-67AD-0DC04A0FD7E6}"/>
              </a:ext>
            </a:extLst>
          </p:cNvPr>
          <p:cNvSpPr>
            <a:spLocks noGrp="1"/>
          </p:cNvSpPr>
          <p:nvPr>
            <p:ph type="dt" sz="half" idx="10"/>
          </p:nvPr>
        </p:nvSpPr>
        <p:spPr/>
        <p:txBody>
          <a:bodyPr/>
          <a:lstStyle/>
          <a:p>
            <a:fld id="{2629235D-4F77-4134-A2B1-AD46CC99A964}" type="datetimeFigureOut">
              <a:rPr lang="en-US" smtClean="0"/>
              <a:t>12/5/2024</a:t>
            </a:fld>
            <a:endParaRPr lang="en-US"/>
          </a:p>
        </p:txBody>
      </p:sp>
      <p:sp>
        <p:nvSpPr>
          <p:cNvPr id="8" name="Footer Placeholder 7">
            <a:extLst>
              <a:ext uri="{FF2B5EF4-FFF2-40B4-BE49-F238E27FC236}">
                <a16:creationId xmlns:a16="http://schemas.microsoft.com/office/drawing/2014/main" id="{92EC07F1-FBEA-81A4-DDD4-A05410DFAF9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C937EEA-46B6-0861-4831-0548073EF6CC}"/>
              </a:ext>
            </a:extLst>
          </p:cNvPr>
          <p:cNvSpPr>
            <a:spLocks noGrp="1"/>
          </p:cNvSpPr>
          <p:nvPr>
            <p:ph type="sldNum" sz="quarter" idx="12"/>
          </p:nvPr>
        </p:nvSpPr>
        <p:spPr/>
        <p:txBody>
          <a:bodyPr/>
          <a:lstStyle/>
          <a:p>
            <a:fld id="{55F49F8C-5157-47B7-847A-7B3B0CC46BD0}" type="slidenum">
              <a:rPr lang="en-US" smtClean="0"/>
              <a:t>‹#›</a:t>
            </a:fld>
            <a:endParaRPr lang="en-US"/>
          </a:p>
        </p:txBody>
      </p:sp>
    </p:spTree>
    <p:extLst>
      <p:ext uri="{BB962C8B-B14F-4D97-AF65-F5344CB8AC3E}">
        <p14:creationId xmlns:p14="http://schemas.microsoft.com/office/powerpoint/2010/main" val="17797990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94B65-5F6E-D894-7027-07FBA8A2EC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B2AB34-019A-C3FC-AB30-D262A360DB81}"/>
              </a:ext>
            </a:extLst>
          </p:cNvPr>
          <p:cNvSpPr>
            <a:spLocks noGrp="1"/>
          </p:cNvSpPr>
          <p:nvPr>
            <p:ph type="dt" sz="half" idx="10"/>
          </p:nvPr>
        </p:nvSpPr>
        <p:spPr/>
        <p:txBody>
          <a:bodyPr/>
          <a:lstStyle/>
          <a:p>
            <a:fld id="{2629235D-4F77-4134-A2B1-AD46CC99A964}" type="datetimeFigureOut">
              <a:rPr lang="en-US" smtClean="0"/>
              <a:t>12/5/2024</a:t>
            </a:fld>
            <a:endParaRPr lang="en-US"/>
          </a:p>
        </p:txBody>
      </p:sp>
      <p:sp>
        <p:nvSpPr>
          <p:cNvPr id="4" name="Footer Placeholder 3">
            <a:extLst>
              <a:ext uri="{FF2B5EF4-FFF2-40B4-BE49-F238E27FC236}">
                <a16:creationId xmlns:a16="http://schemas.microsoft.com/office/drawing/2014/main" id="{E40D9580-D353-7BD9-50AD-FEBDAEDBB8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18606B-8A1B-8155-6EBC-24B50966F0DF}"/>
              </a:ext>
            </a:extLst>
          </p:cNvPr>
          <p:cNvSpPr>
            <a:spLocks noGrp="1"/>
          </p:cNvSpPr>
          <p:nvPr>
            <p:ph type="sldNum" sz="quarter" idx="12"/>
          </p:nvPr>
        </p:nvSpPr>
        <p:spPr/>
        <p:txBody>
          <a:bodyPr/>
          <a:lstStyle/>
          <a:p>
            <a:fld id="{55F49F8C-5157-47B7-847A-7B3B0CC46BD0}" type="slidenum">
              <a:rPr lang="en-US" smtClean="0"/>
              <a:t>‹#›</a:t>
            </a:fld>
            <a:endParaRPr lang="en-US"/>
          </a:p>
        </p:txBody>
      </p:sp>
    </p:spTree>
    <p:extLst>
      <p:ext uri="{BB962C8B-B14F-4D97-AF65-F5344CB8AC3E}">
        <p14:creationId xmlns:p14="http://schemas.microsoft.com/office/powerpoint/2010/main" val="3954799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665753-00E5-850D-B05B-3C481986A955}"/>
              </a:ext>
            </a:extLst>
          </p:cNvPr>
          <p:cNvSpPr>
            <a:spLocks noGrp="1"/>
          </p:cNvSpPr>
          <p:nvPr>
            <p:ph type="dt" sz="half" idx="10"/>
          </p:nvPr>
        </p:nvSpPr>
        <p:spPr/>
        <p:txBody>
          <a:bodyPr/>
          <a:lstStyle/>
          <a:p>
            <a:fld id="{2629235D-4F77-4134-A2B1-AD46CC99A964}" type="datetimeFigureOut">
              <a:rPr lang="en-US" smtClean="0"/>
              <a:t>12/5/2024</a:t>
            </a:fld>
            <a:endParaRPr lang="en-US"/>
          </a:p>
        </p:txBody>
      </p:sp>
      <p:sp>
        <p:nvSpPr>
          <p:cNvPr id="3" name="Footer Placeholder 2">
            <a:extLst>
              <a:ext uri="{FF2B5EF4-FFF2-40B4-BE49-F238E27FC236}">
                <a16:creationId xmlns:a16="http://schemas.microsoft.com/office/drawing/2014/main" id="{04E53263-7436-B651-9F35-4B7D0A95B6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DD96460-A937-45C9-1CBB-F6A6BA172478}"/>
              </a:ext>
            </a:extLst>
          </p:cNvPr>
          <p:cNvSpPr>
            <a:spLocks noGrp="1"/>
          </p:cNvSpPr>
          <p:nvPr>
            <p:ph type="sldNum" sz="quarter" idx="12"/>
          </p:nvPr>
        </p:nvSpPr>
        <p:spPr/>
        <p:txBody>
          <a:bodyPr/>
          <a:lstStyle/>
          <a:p>
            <a:fld id="{55F49F8C-5157-47B7-847A-7B3B0CC46BD0}" type="slidenum">
              <a:rPr lang="en-US" smtClean="0"/>
              <a:t>‹#›</a:t>
            </a:fld>
            <a:endParaRPr lang="en-US"/>
          </a:p>
        </p:txBody>
      </p:sp>
    </p:spTree>
    <p:extLst>
      <p:ext uri="{BB962C8B-B14F-4D97-AF65-F5344CB8AC3E}">
        <p14:creationId xmlns:p14="http://schemas.microsoft.com/office/powerpoint/2010/main" val="12224406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0A94C-1852-1E8D-4597-CB7B89DBCF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B5CE152-5E94-8153-912B-155373C2D4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4E6B11C-779A-895E-BC04-B7F41E11C0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F2A586-91D6-F508-0C74-6C5D5F9DF551}"/>
              </a:ext>
            </a:extLst>
          </p:cNvPr>
          <p:cNvSpPr>
            <a:spLocks noGrp="1"/>
          </p:cNvSpPr>
          <p:nvPr>
            <p:ph type="dt" sz="half" idx="10"/>
          </p:nvPr>
        </p:nvSpPr>
        <p:spPr/>
        <p:txBody>
          <a:bodyPr/>
          <a:lstStyle/>
          <a:p>
            <a:fld id="{2629235D-4F77-4134-A2B1-AD46CC99A964}" type="datetimeFigureOut">
              <a:rPr lang="en-US" smtClean="0"/>
              <a:t>12/5/2024</a:t>
            </a:fld>
            <a:endParaRPr lang="en-US"/>
          </a:p>
        </p:txBody>
      </p:sp>
      <p:sp>
        <p:nvSpPr>
          <p:cNvPr id="6" name="Footer Placeholder 5">
            <a:extLst>
              <a:ext uri="{FF2B5EF4-FFF2-40B4-BE49-F238E27FC236}">
                <a16:creationId xmlns:a16="http://schemas.microsoft.com/office/drawing/2014/main" id="{950EC5F6-B0FD-94B6-AFD6-1359D37E5D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FCF63F-8D27-12E8-F2C7-4C9C8123A3BB}"/>
              </a:ext>
            </a:extLst>
          </p:cNvPr>
          <p:cNvSpPr>
            <a:spLocks noGrp="1"/>
          </p:cNvSpPr>
          <p:nvPr>
            <p:ph type="sldNum" sz="quarter" idx="12"/>
          </p:nvPr>
        </p:nvSpPr>
        <p:spPr/>
        <p:txBody>
          <a:bodyPr/>
          <a:lstStyle/>
          <a:p>
            <a:fld id="{55F49F8C-5157-47B7-847A-7B3B0CC46BD0}" type="slidenum">
              <a:rPr lang="en-US" smtClean="0"/>
              <a:t>‹#›</a:t>
            </a:fld>
            <a:endParaRPr lang="en-US"/>
          </a:p>
        </p:txBody>
      </p:sp>
    </p:spTree>
    <p:extLst>
      <p:ext uri="{BB962C8B-B14F-4D97-AF65-F5344CB8AC3E}">
        <p14:creationId xmlns:p14="http://schemas.microsoft.com/office/powerpoint/2010/main" val="4115552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59000-8AAB-77AC-45AA-CE723D3458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FB316CC-1E50-D542-7BFF-19F344F905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97888C-BB25-FA49-7AE3-34B491BD9A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80A006-7475-6CB3-BE37-3577DE6FE45D}"/>
              </a:ext>
            </a:extLst>
          </p:cNvPr>
          <p:cNvSpPr>
            <a:spLocks noGrp="1"/>
          </p:cNvSpPr>
          <p:nvPr>
            <p:ph type="dt" sz="half" idx="10"/>
          </p:nvPr>
        </p:nvSpPr>
        <p:spPr/>
        <p:txBody>
          <a:bodyPr/>
          <a:lstStyle/>
          <a:p>
            <a:fld id="{2629235D-4F77-4134-A2B1-AD46CC99A964}" type="datetimeFigureOut">
              <a:rPr lang="en-US" smtClean="0"/>
              <a:t>12/5/2024</a:t>
            </a:fld>
            <a:endParaRPr lang="en-US"/>
          </a:p>
        </p:txBody>
      </p:sp>
      <p:sp>
        <p:nvSpPr>
          <p:cNvPr id="6" name="Footer Placeholder 5">
            <a:extLst>
              <a:ext uri="{FF2B5EF4-FFF2-40B4-BE49-F238E27FC236}">
                <a16:creationId xmlns:a16="http://schemas.microsoft.com/office/drawing/2014/main" id="{F4B796E8-7EBD-481C-864D-545200B91A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24BDFF-D506-7D42-3D71-D7A1CD95FD17}"/>
              </a:ext>
            </a:extLst>
          </p:cNvPr>
          <p:cNvSpPr>
            <a:spLocks noGrp="1"/>
          </p:cNvSpPr>
          <p:nvPr>
            <p:ph type="sldNum" sz="quarter" idx="12"/>
          </p:nvPr>
        </p:nvSpPr>
        <p:spPr/>
        <p:txBody>
          <a:bodyPr/>
          <a:lstStyle/>
          <a:p>
            <a:fld id="{55F49F8C-5157-47B7-847A-7B3B0CC46BD0}" type="slidenum">
              <a:rPr lang="en-US" smtClean="0"/>
              <a:t>‹#›</a:t>
            </a:fld>
            <a:endParaRPr lang="en-US"/>
          </a:p>
        </p:txBody>
      </p:sp>
    </p:spTree>
    <p:extLst>
      <p:ext uri="{BB962C8B-B14F-4D97-AF65-F5344CB8AC3E}">
        <p14:creationId xmlns:p14="http://schemas.microsoft.com/office/powerpoint/2010/main" val="3920189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46B93-FFFC-F38A-C329-11242014B6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52F009E-5822-38EC-2F96-8D4114E32C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581545-FC71-5D49-0CA2-16C0632AA24F}"/>
              </a:ext>
            </a:extLst>
          </p:cNvPr>
          <p:cNvSpPr>
            <a:spLocks noGrp="1"/>
          </p:cNvSpPr>
          <p:nvPr>
            <p:ph type="dt" sz="half" idx="10"/>
          </p:nvPr>
        </p:nvSpPr>
        <p:spPr/>
        <p:txBody>
          <a:bodyPr/>
          <a:lstStyle/>
          <a:p>
            <a:fld id="{2629235D-4F77-4134-A2B1-AD46CC99A964}" type="datetimeFigureOut">
              <a:rPr lang="en-US" smtClean="0"/>
              <a:t>12/5/2024</a:t>
            </a:fld>
            <a:endParaRPr lang="en-US"/>
          </a:p>
        </p:txBody>
      </p:sp>
      <p:sp>
        <p:nvSpPr>
          <p:cNvPr id="5" name="Footer Placeholder 4">
            <a:extLst>
              <a:ext uri="{FF2B5EF4-FFF2-40B4-BE49-F238E27FC236}">
                <a16:creationId xmlns:a16="http://schemas.microsoft.com/office/drawing/2014/main" id="{CD34314B-67C6-9C12-570F-D1B81AA9C0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B26F8C-5C99-8FDA-04E1-E5D9950CB425}"/>
              </a:ext>
            </a:extLst>
          </p:cNvPr>
          <p:cNvSpPr>
            <a:spLocks noGrp="1"/>
          </p:cNvSpPr>
          <p:nvPr>
            <p:ph type="sldNum" sz="quarter" idx="12"/>
          </p:nvPr>
        </p:nvSpPr>
        <p:spPr/>
        <p:txBody>
          <a:bodyPr/>
          <a:lstStyle/>
          <a:p>
            <a:fld id="{55F49F8C-5157-47B7-847A-7B3B0CC46BD0}" type="slidenum">
              <a:rPr lang="en-US" smtClean="0"/>
              <a:t>‹#›</a:t>
            </a:fld>
            <a:endParaRPr lang="en-US"/>
          </a:p>
        </p:txBody>
      </p:sp>
    </p:spTree>
    <p:extLst>
      <p:ext uri="{BB962C8B-B14F-4D97-AF65-F5344CB8AC3E}">
        <p14:creationId xmlns:p14="http://schemas.microsoft.com/office/powerpoint/2010/main" val="4134687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F805F5-8EA2-64C6-5680-BB15BE8E1A1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5A7EE3-483F-2D25-572A-45A4229812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D48D7F-9558-618E-409A-173EA576BDFC}"/>
              </a:ext>
            </a:extLst>
          </p:cNvPr>
          <p:cNvSpPr>
            <a:spLocks noGrp="1"/>
          </p:cNvSpPr>
          <p:nvPr>
            <p:ph type="dt" sz="half" idx="10"/>
          </p:nvPr>
        </p:nvSpPr>
        <p:spPr/>
        <p:txBody>
          <a:bodyPr/>
          <a:lstStyle/>
          <a:p>
            <a:fld id="{2629235D-4F77-4134-A2B1-AD46CC99A964}" type="datetimeFigureOut">
              <a:rPr lang="en-US" smtClean="0"/>
              <a:t>12/5/2024</a:t>
            </a:fld>
            <a:endParaRPr lang="en-US"/>
          </a:p>
        </p:txBody>
      </p:sp>
      <p:sp>
        <p:nvSpPr>
          <p:cNvPr id="5" name="Footer Placeholder 4">
            <a:extLst>
              <a:ext uri="{FF2B5EF4-FFF2-40B4-BE49-F238E27FC236}">
                <a16:creationId xmlns:a16="http://schemas.microsoft.com/office/drawing/2014/main" id="{B49DD0C4-8595-C0CA-88F1-55E53256A9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B8A250-A367-F306-BBDA-750C4071AFEE}"/>
              </a:ext>
            </a:extLst>
          </p:cNvPr>
          <p:cNvSpPr>
            <a:spLocks noGrp="1"/>
          </p:cNvSpPr>
          <p:nvPr>
            <p:ph type="sldNum" sz="quarter" idx="12"/>
          </p:nvPr>
        </p:nvSpPr>
        <p:spPr/>
        <p:txBody>
          <a:bodyPr/>
          <a:lstStyle/>
          <a:p>
            <a:fld id="{55F49F8C-5157-47B7-847A-7B3B0CC46BD0}" type="slidenum">
              <a:rPr lang="en-US" smtClean="0"/>
              <a:t>‹#›</a:t>
            </a:fld>
            <a:endParaRPr lang="en-US"/>
          </a:p>
        </p:txBody>
      </p:sp>
    </p:spTree>
    <p:extLst>
      <p:ext uri="{BB962C8B-B14F-4D97-AF65-F5344CB8AC3E}">
        <p14:creationId xmlns:p14="http://schemas.microsoft.com/office/powerpoint/2010/main" val="1159514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12/5/2024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BB25E9-D2F9-6D2A-C79E-ADF4E52F1E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0F0FD2-D65D-493D-844C-5504C2580F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C967FB-0C26-6B41-F8F6-0BF9554575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629235D-4F77-4134-A2B1-AD46CC99A964}" type="datetimeFigureOut">
              <a:rPr lang="en-US" smtClean="0"/>
              <a:t>12/5/2024</a:t>
            </a:fld>
            <a:endParaRPr lang="en-US"/>
          </a:p>
        </p:txBody>
      </p:sp>
      <p:sp>
        <p:nvSpPr>
          <p:cNvPr id="5" name="Footer Placeholder 4">
            <a:extLst>
              <a:ext uri="{FF2B5EF4-FFF2-40B4-BE49-F238E27FC236}">
                <a16:creationId xmlns:a16="http://schemas.microsoft.com/office/drawing/2014/main" id="{7A31B7A4-EE44-E7C8-7953-545157CC2D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02FE0A3-A58F-FB91-5303-BBB43234F1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5F49F8C-5157-47B7-847A-7B3B0CC46BD0}" type="slidenum">
              <a:rPr lang="en-US" smtClean="0"/>
              <a:t>‹#›</a:t>
            </a:fld>
            <a:endParaRPr lang="en-US"/>
          </a:p>
        </p:txBody>
      </p:sp>
    </p:spTree>
    <p:extLst>
      <p:ext uri="{BB962C8B-B14F-4D97-AF65-F5344CB8AC3E}">
        <p14:creationId xmlns:p14="http://schemas.microsoft.com/office/powerpoint/2010/main" val="23636236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archive.ics.uci.edu/dataset/880/support2" TargetMode="External"/><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devopedia.org/numpy" TargetMode="External"/><Relationship Id="rId13" Type="http://schemas.openxmlformats.org/officeDocument/2006/relationships/image" Target="../media/image8.png"/><Relationship Id="rId18" Type="http://schemas.openxmlformats.org/officeDocument/2006/relationships/image" Target="../media/image11.jpeg"/><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hyperlink" Target="https://escape2020.github.io/school2021/posts/clase10/" TargetMode="External"/><Relationship Id="rId17" Type="http://schemas.openxmlformats.org/officeDocument/2006/relationships/hyperlink" Target="https://en.wikipedia.org/wiki/Project_Jupyter" TargetMode="External"/><Relationship Id="rId2" Type="http://schemas.openxmlformats.org/officeDocument/2006/relationships/notesSlide" Target="../notesSlides/notesSlide1.xml"/><Relationship Id="rId16" Type="http://schemas.openxmlformats.org/officeDocument/2006/relationships/image" Target="../media/image10.png"/><Relationship Id="rId20" Type="http://schemas.microsoft.com/office/2007/relationships/hdphoto" Target="../media/hdphoto1.wdp"/><Relationship Id="rId1" Type="http://schemas.openxmlformats.org/officeDocument/2006/relationships/slideLayout" Target="../slideLayouts/slideLayout2.xml"/><Relationship Id="rId6" Type="http://schemas.openxmlformats.org/officeDocument/2006/relationships/hyperlink" Target="http://www.pngall.com/whatsapp-png" TargetMode="External"/><Relationship Id="rId11" Type="http://schemas.openxmlformats.org/officeDocument/2006/relationships/image" Target="../media/image7.png"/><Relationship Id="rId5" Type="http://schemas.openxmlformats.org/officeDocument/2006/relationships/image" Target="../media/image4.png"/><Relationship Id="rId15" Type="http://schemas.openxmlformats.org/officeDocument/2006/relationships/image" Target="../media/image9.png"/><Relationship Id="rId10" Type="http://schemas.openxmlformats.org/officeDocument/2006/relationships/hyperlink" Target="https://en.wikipedia.org/wiki/Pandas_(software)" TargetMode="External"/><Relationship Id="rId19" Type="http://schemas.openxmlformats.org/officeDocument/2006/relationships/image" Target="../media/image12.png"/><Relationship Id="rId4" Type="http://schemas.openxmlformats.org/officeDocument/2006/relationships/hyperlink" Target="https://puntodeencuentroeconomia.blogspot.com/2020/09/herramientas-tics-necesarias-para.html" TargetMode="External"/><Relationship Id="rId9" Type="http://schemas.openxmlformats.org/officeDocument/2006/relationships/image" Target="../media/image6.png"/><Relationship Id="rId14" Type="http://schemas.openxmlformats.org/officeDocument/2006/relationships/hyperlink" Target="https://r-craft.org/r-news/the-5-python-skills-you-need-before-you-study-machine-learning/"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www.noulakaz.net/2014/11/27/the-five-biggest-problems-in-mauritius/" TargetMode="External"/><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What Is Data? Learn the Basics and Importance of Data">
            <a:extLst>
              <a:ext uri="{FF2B5EF4-FFF2-40B4-BE49-F238E27FC236}">
                <a16:creationId xmlns:a16="http://schemas.microsoft.com/office/drawing/2014/main" id="{578FFD0C-0801-D4C1-339E-D4D92F99B0DD}"/>
              </a:ext>
            </a:extLst>
          </p:cNvPr>
          <p:cNvPicPr>
            <a:picLocks noChangeAspect="1"/>
          </p:cNvPicPr>
          <p:nvPr/>
        </p:nvPicPr>
        <p:blipFill>
          <a:blip r:embed="rId2">
            <a:alphaModFix amt="50000"/>
          </a:blip>
          <a:srcRect/>
          <a:stretch/>
        </p:blipFill>
        <p:spPr>
          <a:xfrm>
            <a:off x="20" y="1"/>
            <a:ext cx="12191980" cy="6857999"/>
          </a:xfrm>
          <a:prstGeom prst="rect">
            <a:avLst/>
          </a:prstGeom>
        </p:spPr>
      </p:pic>
      <p:sp>
        <p:nvSpPr>
          <p:cNvPr id="2" name="Title 1"/>
          <p:cNvSpPr>
            <a:spLocks noGrp="1"/>
          </p:cNvSpPr>
          <p:nvPr>
            <p:ph type="ctrTitle"/>
          </p:nvPr>
        </p:nvSpPr>
        <p:spPr>
          <a:xfrm>
            <a:off x="1524000" y="1122362"/>
            <a:ext cx="9144000" cy="2900518"/>
          </a:xfrm>
        </p:spPr>
        <p:txBody>
          <a:bodyPr>
            <a:normAutofit/>
          </a:bodyPr>
          <a:lstStyle/>
          <a:p>
            <a:r>
              <a:rPr lang="en-US">
                <a:solidFill>
                  <a:srgbClr val="FFFFFF"/>
                </a:solidFill>
              </a:rPr>
              <a:t>SUPPORT 2 Dataset Overview</a:t>
            </a:r>
          </a:p>
        </p:txBody>
      </p:sp>
      <p:sp>
        <p:nvSpPr>
          <p:cNvPr id="3" name="Subtitle 2"/>
          <p:cNvSpPr>
            <a:spLocks noGrp="1"/>
          </p:cNvSpPr>
          <p:nvPr>
            <p:ph type="subTitle" idx="1"/>
          </p:nvPr>
        </p:nvSpPr>
        <p:spPr>
          <a:xfrm>
            <a:off x="1524000" y="4159404"/>
            <a:ext cx="9144000" cy="1098395"/>
          </a:xfrm>
        </p:spPr>
        <p:txBody>
          <a:bodyPr vert="horz" lIns="91440" tIns="45720" rIns="91440" bIns="45720" rtlCol="0">
            <a:normAutofit/>
          </a:bodyPr>
          <a:lstStyle/>
          <a:p>
            <a:r>
              <a:rPr lang="en-US">
                <a:solidFill>
                  <a:srgbClr val="FFFFFF"/>
                </a:solidFill>
                <a:ea typeface="+mn-lt"/>
                <a:cs typeface="+mn-lt"/>
              </a:rPr>
              <a:t>Coursework 2 by Group 1</a:t>
            </a:r>
            <a:endParaRPr lang="en-US">
              <a:solidFill>
                <a:srgbClr val="FFFFFF"/>
              </a:solidFill>
            </a:endParaRPr>
          </a:p>
        </p:txBody>
      </p:sp>
    </p:spTree>
    <p:extLst>
      <p:ext uri="{BB962C8B-B14F-4D97-AF65-F5344CB8AC3E}">
        <p14:creationId xmlns:p14="http://schemas.microsoft.com/office/powerpoint/2010/main" val="261181638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5B2D7B-AF76-12A7-2142-B8E869B2CFCC}"/>
              </a:ext>
            </a:extLst>
          </p:cNvPr>
          <p:cNvSpPr>
            <a:spLocks noGrp="1"/>
          </p:cNvSpPr>
          <p:nvPr>
            <p:ph type="title"/>
          </p:nvPr>
        </p:nvSpPr>
        <p:spPr>
          <a:xfrm>
            <a:off x="838200" y="3006"/>
            <a:ext cx="10515600" cy="1133499"/>
          </a:xfrm>
        </p:spPr>
        <p:txBody>
          <a:bodyPr>
            <a:normAutofit/>
          </a:bodyPr>
          <a:lstStyle/>
          <a:p>
            <a:pPr algn="ctr"/>
            <a:r>
              <a:rPr lang="en-US" sz="5200"/>
              <a:t>Strongest Correlations</a:t>
            </a:r>
          </a:p>
        </p:txBody>
      </p:sp>
      <p:graphicFrame>
        <p:nvGraphicFramePr>
          <p:cNvPr id="5" name="Content Placeholder 2">
            <a:extLst>
              <a:ext uri="{FF2B5EF4-FFF2-40B4-BE49-F238E27FC236}">
                <a16:creationId xmlns:a16="http://schemas.microsoft.com/office/drawing/2014/main" id="{FE99E3E3-B7CC-0FEA-255B-19256F912729}"/>
              </a:ext>
            </a:extLst>
          </p:cNvPr>
          <p:cNvGraphicFramePr>
            <a:graphicFrameLocks noGrp="1"/>
          </p:cNvGraphicFramePr>
          <p:nvPr>
            <p:ph idx="1"/>
            <p:extLst>
              <p:ext uri="{D42A27DB-BD31-4B8C-83A1-F6EECF244321}">
                <p14:modId xmlns:p14="http://schemas.microsoft.com/office/powerpoint/2010/main" val="3680917119"/>
              </p:ext>
            </p:extLst>
          </p:nvPr>
        </p:nvGraphicFramePr>
        <p:xfrm>
          <a:off x="370610" y="1136073"/>
          <a:ext cx="11398826" cy="54609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1" name="Oval 40">
            <a:extLst>
              <a:ext uri="{FF2B5EF4-FFF2-40B4-BE49-F238E27FC236}">
                <a16:creationId xmlns:a16="http://schemas.microsoft.com/office/drawing/2014/main" id="{7665A7FA-617A-DDB7-3B8D-060FFE14D4BD}"/>
              </a:ext>
            </a:extLst>
          </p:cNvPr>
          <p:cNvSpPr/>
          <p:nvPr/>
        </p:nvSpPr>
        <p:spPr>
          <a:xfrm>
            <a:off x="535287" y="1045387"/>
            <a:ext cx="2153752" cy="1385454"/>
          </a:xfrm>
          <a:prstGeom prst="ellipse">
            <a:avLst/>
          </a:prstGeom>
          <a:noFill/>
          <a:ln w="28575">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97" name="Oval 96">
            <a:extLst>
              <a:ext uri="{FF2B5EF4-FFF2-40B4-BE49-F238E27FC236}">
                <a16:creationId xmlns:a16="http://schemas.microsoft.com/office/drawing/2014/main" id="{5BB09D4A-AA33-5DBF-2DFF-CD03DECFA173}"/>
              </a:ext>
            </a:extLst>
          </p:cNvPr>
          <p:cNvSpPr/>
          <p:nvPr/>
        </p:nvSpPr>
        <p:spPr>
          <a:xfrm>
            <a:off x="2764608" y="1045386"/>
            <a:ext cx="2153752" cy="1385454"/>
          </a:xfrm>
          <a:prstGeom prst="ellipse">
            <a:avLst/>
          </a:prstGeom>
          <a:noFill/>
          <a:ln w="28575">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98" name="Oval 97">
            <a:extLst>
              <a:ext uri="{FF2B5EF4-FFF2-40B4-BE49-F238E27FC236}">
                <a16:creationId xmlns:a16="http://schemas.microsoft.com/office/drawing/2014/main" id="{CD61C48F-E8A7-BBB3-95BF-EE5529FC8A3E}"/>
              </a:ext>
            </a:extLst>
          </p:cNvPr>
          <p:cNvSpPr/>
          <p:nvPr/>
        </p:nvSpPr>
        <p:spPr>
          <a:xfrm>
            <a:off x="4993931" y="1045386"/>
            <a:ext cx="2153752" cy="1385454"/>
          </a:xfrm>
          <a:prstGeom prst="ellipse">
            <a:avLst/>
          </a:prstGeom>
          <a:noFill/>
          <a:ln w="28575">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99" name="Oval 98">
            <a:extLst>
              <a:ext uri="{FF2B5EF4-FFF2-40B4-BE49-F238E27FC236}">
                <a16:creationId xmlns:a16="http://schemas.microsoft.com/office/drawing/2014/main" id="{BD3DBA3B-ABB8-F1D3-26AC-FA86972048B5}"/>
              </a:ext>
            </a:extLst>
          </p:cNvPr>
          <p:cNvSpPr/>
          <p:nvPr/>
        </p:nvSpPr>
        <p:spPr>
          <a:xfrm>
            <a:off x="7210658" y="1045386"/>
            <a:ext cx="2153752" cy="1385454"/>
          </a:xfrm>
          <a:prstGeom prst="ellipse">
            <a:avLst/>
          </a:prstGeom>
          <a:noFill/>
          <a:ln w="28575">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54" name="TextBox 153">
            <a:extLst>
              <a:ext uri="{FF2B5EF4-FFF2-40B4-BE49-F238E27FC236}">
                <a16:creationId xmlns:a16="http://schemas.microsoft.com/office/drawing/2014/main" id="{5FA879E7-0C51-FF0E-4BC1-117D4F1F135A}"/>
              </a:ext>
            </a:extLst>
          </p:cNvPr>
          <p:cNvSpPr txBox="1"/>
          <p:nvPr/>
        </p:nvSpPr>
        <p:spPr>
          <a:xfrm>
            <a:off x="10932495" y="1133553"/>
            <a:ext cx="55418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rgbClr val="E97132"/>
                </a:solidFill>
              </a:rPr>
              <a:t>?</a:t>
            </a:r>
          </a:p>
        </p:txBody>
      </p:sp>
    </p:spTree>
    <p:extLst>
      <p:ext uri="{BB962C8B-B14F-4D97-AF65-F5344CB8AC3E}">
        <p14:creationId xmlns:p14="http://schemas.microsoft.com/office/powerpoint/2010/main" val="4189494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ppt_x"/>
                                          </p:val>
                                        </p:tav>
                                        <p:tav tm="100000">
                                          <p:val>
                                            <p:strVal val="#ppt_x"/>
                                          </p:val>
                                        </p:tav>
                                      </p:tavLst>
                                    </p:anim>
                                    <p:anim calcmode="lin" valueType="num">
                                      <p:cBhvr additive="base">
                                        <p:cTn id="8" dur="500" fill="hold"/>
                                        <p:tgtEl>
                                          <p:spTgt spid="4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7"/>
                                        </p:tgtEl>
                                        <p:attrNameLst>
                                          <p:attrName>style.visibility</p:attrName>
                                        </p:attrNameLst>
                                      </p:cBhvr>
                                      <p:to>
                                        <p:strVal val="visible"/>
                                      </p:to>
                                    </p:set>
                                    <p:anim calcmode="lin" valueType="num">
                                      <p:cBhvr additive="base">
                                        <p:cTn id="11" dur="500" fill="hold"/>
                                        <p:tgtEl>
                                          <p:spTgt spid="97"/>
                                        </p:tgtEl>
                                        <p:attrNameLst>
                                          <p:attrName>ppt_x</p:attrName>
                                        </p:attrNameLst>
                                      </p:cBhvr>
                                      <p:tavLst>
                                        <p:tav tm="0">
                                          <p:val>
                                            <p:strVal val="#ppt_x"/>
                                          </p:val>
                                        </p:tav>
                                        <p:tav tm="100000">
                                          <p:val>
                                            <p:strVal val="#ppt_x"/>
                                          </p:val>
                                        </p:tav>
                                      </p:tavLst>
                                    </p:anim>
                                    <p:anim calcmode="lin" valueType="num">
                                      <p:cBhvr additive="base">
                                        <p:cTn id="12" dur="500" fill="hold"/>
                                        <p:tgtEl>
                                          <p:spTgt spid="9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8"/>
                                        </p:tgtEl>
                                        <p:attrNameLst>
                                          <p:attrName>style.visibility</p:attrName>
                                        </p:attrNameLst>
                                      </p:cBhvr>
                                      <p:to>
                                        <p:strVal val="visible"/>
                                      </p:to>
                                    </p:set>
                                    <p:anim calcmode="lin" valueType="num">
                                      <p:cBhvr additive="base">
                                        <p:cTn id="15" dur="500" fill="hold"/>
                                        <p:tgtEl>
                                          <p:spTgt spid="98"/>
                                        </p:tgtEl>
                                        <p:attrNameLst>
                                          <p:attrName>ppt_x</p:attrName>
                                        </p:attrNameLst>
                                      </p:cBhvr>
                                      <p:tavLst>
                                        <p:tav tm="0">
                                          <p:val>
                                            <p:strVal val="#ppt_x"/>
                                          </p:val>
                                        </p:tav>
                                        <p:tav tm="100000">
                                          <p:val>
                                            <p:strVal val="#ppt_x"/>
                                          </p:val>
                                        </p:tav>
                                      </p:tavLst>
                                    </p:anim>
                                    <p:anim calcmode="lin" valueType="num">
                                      <p:cBhvr additive="base">
                                        <p:cTn id="16" dur="500" fill="hold"/>
                                        <p:tgtEl>
                                          <p:spTgt spid="9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9"/>
                                        </p:tgtEl>
                                        <p:attrNameLst>
                                          <p:attrName>style.visibility</p:attrName>
                                        </p:attrNameLst>
                                      </p:cBhvr>
                                      <p:to>
                                        <p:strVal val="visible"/>
                                      </p:to>
                                    </p:set>
                                    <p:anim calcmode="lin" valueType="num">
                                      <p:cBhvr additive="base">
                                        <p:cTn id="19" dur="500" fill="hold"/>
                                        <p:tgtEl>
                                          <p:spTgt spid="99"/>
                                        </p:tgtEl>
                                        <p:attrNameLst>
                                          <p:attrName>ppt_x</p:attrName>
                                        </p:attrNameLst>
                                      </p:cBhvr>
                                      <p:tavLst>
                                        <p:tav tm="0">
                                          <p:val>
                                            <p:strVal val="#ppt_x"/>
                                          </p:val>
                                        </p:tav>
                                        <p:tav tm="100000">
                                          <p:val>
                                            <p:strVal val="#ppt_x"/>
                                          </p:val>
                                        </p:tav>
                                      </p:tavLst>
                                    </p:anim>
                                    <p:anim calcmode="lin" valueType="num">
                                      <p:cBhvr additive="base">
                                        <p:cTn id="20" dur="500" fill="hold"/>
                                        <p:tgtEl>
                                          <p:spTgt spid="9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4"/>
                                        </p:tgtEl>
                                        <p:attrNameLst>
                                          <p:attrName>style.visibility</p:attrName>
                                        </p:attrNameLst>
                                      </p:cBhvr>
                                      <p:to>
                                        <p:strVal val="visible"/>
                                      </p:to>
                                    </p:set>
                                    <p:anim calcmode="lin" valueType="num">
                                      <p:cBhvr additive="base">
                                        <p:cTn id="25" dur="500" fill="hold"/>
                                        <p:tgtEl>
                                          <p:spTgt spid="154"/>
                                        </p:tgtEl>
                                        <p:attrNameLst>
                                          <p:attrName>ppt_x</p:attrName>
                                        </p:attrNameLst>
                                      </p:cBhvr>
                                      <p:tavLst>
                                        <p:tav tm="0">
                                          <p:val>
                                            <p:strVal val="#ppt_x"/>
                                          </p:val>
                                        </p:tav>
                                        <p:tav tm="100000">
                                          <p:val>
                                            <p:strVal val="#ppt_x"/>
                                          </p:val>
                                        </p:tav>
                                      </p:tavLst>
                                    </p:anim>
                                    <p:anim calcmode="lin" valueType="num">
                                      <p:cBhvr additive="base">
                                        <p:cTn id="26" dur="500" fill="hold"/>
                                        <p:tgtEl>
                                          <p:spTgt spid="1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97" grpId="0" animBg="1"/>
      <p:bldP spid="98" grpId="0" animBg="1"/>
      <p:bldP spid="99" grpId="0" animBg="1"/>
      <p:bldP spid="15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2D5ACA-DA01-0905-8AA2-65B726EA27E3}"/>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4600" kern="1200">
                <a:solidFill>
                  <a:schemeClr val="tx1"/>
                </a:solidFill>
                <a:latin typeface="+mj-lt"/>
                <a:ea typeface="+mj-ea"/>
                <a:cs typeface="+mj-cs"/>
              </a:rPr>
              <a:t>Visualization</a:t>
            </a:r>
          </a:p>
        </p:txBody>
      </p:sp>
      <p:sp>
        <p:nvSpPr>
          <p:cNvPr id="2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C8160B5C-AD53-88C1-67ED-B1566B395BD2}"/>
              </a:ext>
            </a:extLst>
          </p:cNvPr>
          <p:cNvSpPr>
            <a:spLocks noGrp="1"/>
          </p:cNvSpPr>
          <p:nvPr>
            <p:ph type="body" sz="half" idx="2"/>
          </p:nvPr>
        </p:nvSpPr>
        <p:spPr>
          <a:xfrm>
            <a:off x="630936" y="2807208"/>
            <a:ext cx="3429000" cy="3410712"/>
          </a:xfrm>
        </p:spPr>
        <p:txBody>
          <a:bodyPr vert="horz" lIns="91440" tIns="45720" rIns="91440" bIns="45720" rtlCol="0" anchor="t">
            <a:normAutofit/>
          </a:bodyPr>
          <a:lstStyle/>
          <a:p>
            <a:pPr indent="-228600">
              <a:buFont typeface="Arial" panose="020B0604020202020204" pitchFamily="34" charset="0"/>
              <a:buChar char="•"/>
            </a:pPr>
            <a:r>
              <a:rPr lang="en-US" sz="2200"/>
              <a:t>Patient Demographics</a:t>
            </a:r>
          </a:p>
          <a:p>
            <a:pPr indent="-228600">
              <a:buFont typeface="Arial" panose="020B0604020202020204" pitchFamily="34" charset="0"/>
              <a:buChar char="•"/>
            </a:pPr>
            <a:r>
              <a:rPr lang="en-US" sz="2200"/>
              <a:t>Diseases</a:t>
            </a:r>
          </a:p>
          <a:p>
            <a:pPr indent="-228600">
              <a:buFont typeface="Arial" panose="020B0604020202020204" pitchFamily="34" charset="0"/>
              <a:buChar char="•"/>
            </a:pPr>
            <a:r>
              <a:rPr lang="en-US" sz="2200"/>
              <a:t>Mortality and Survival Factors</a:t>
            </a:r>
          </a:p>
          <a:p>
            <a:pPr indent="-228600">
              <a:buFont typeface="Arial" panose="020B0604020202020204" pitchFamily="34" charset="0"/>
              <a:buChar char="•"/>
            </a:pPr>
            <a:r>
              <a:rPr lang="en-US" sz="2200"/>
              <a:t>Medical Expenditure</a:t>
            </a:r>
          </a:p>
        </p:txBody>
      </p:sp>
      <p:pic>
        <p:nvPicPr>
          <p:cNvPr id="8" name="Picture 7" descr="12 Amazing Social Media Analytics Tools | Skillslab">
            <a:extLst>
              <a:ext uri="{FF2B5EF4-FFF2-40B4-BE49-F238E27FC236}">
                <a16:creationId xmlns:a16="http://schemas.microsoft.com/office/drawing/2014/main" id="{FA16EAE6-2E89-6D02-E07E-A342D498D52A}"/>
              </a:ext>
            </a:extLst>
          </p:cNvPr>
          <p:cNvPicPr>
            <a:picLocks noChangeAspect="1"/>
          </p:cNvPicPr>
          <p:nvPr/>
        </p:nvPicPr>
        <p:blipFill>
          <a:blip r:embed="rId2"/>
          <a:srcRect l="14523" r="12510" b="-1"/>
          <a:stretch/>
        </p:blipFill>
        <p:spPr>
          <a:xfrm>
            <a:off x="4654296" y="980832"/>
            <a:ext cx="6903720" cy="4896335"/>
          </a:xfrm>
          <a:prstGeom prst="rect">
            <a:avLst/>
          </a:prstGeom>
        </p:spPr>
      </p:pic>
    </p:spTree>
    <p:extLst>
      <p:ext uri="{BB962C8B-B14F-4D97-AF65-F5344CB8AC3E}">
        <p14:creationId xmlns:p14="http://schemas.microsoft.com/office/powerpoint/2010/main" val="24564446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CB92A22D-C465-F8A5-8347-DC662275DB68}"/>
              </a:ext>
            </a:extLst>
          </p:cNvPr>
          <p:cNvSpPr>
            <a:spLocks noGrp="1"/>
          </p:cNvSpPr>
          <p:nvPr>
            <p:ph type="title"/>
          </p:nvPr>
        </p:nvSpPr>
        <p:spPr>
          <a:xfrm>
            <a:off x="413084" y="-327080"/>
            <a:ext cx="3689141" cy="5547003"/>
          </a:xfrm>
        </p:spPr>
        <p:txBody>
          <a:bodyPr>
            <a:normAutofit/>
          </a:bodyPr>
          <a:lstStyle/>
          <a:p>
            <a:r>
              <a:rPr lang="en-US">
                <a:solidFill>
                  <a:srgbClr val="FFFFFF"/>
                </a:solidFill>
              </a:rPr>
              <a:t>Research for Patient Demographics</a:t>
            </a:r>
          </a:p>
        </p:txBody>
      </p:sp>
      <p:sp>
        <p:nvSpPr>
          <p:cNvPr id="26" name="Content Placeholder 25">
            <a:extLst>
              <a:ext uri="{FF2B5EF4-FFF2-40B4-BE49-F238E27FC236}">
                <a16:creationId xmlns:a16="http://schemas.microsoft.com/office/drawing/2014/main" id="{50675504-5DC6-CDA3-C097-29C4A476C768}"/>
              </a:ext>
            </a:extLst>
          </p:cNvPr>
          <p:cNvSpPr>
            <a:spLocks noGrp="1"/>
          </p:cNvSpPr>
          <p:nvPr>
            <p:ph idx="1"/>
          </p:nvPr>
        </p:nvSpPr>
        <p:spPr>
          <a:xfrm>
            <a:off x="5249778" y="1384467"/>
            <a:ext cx="5783180" cy="3846012"/>
          </a:xfrm>
        </p:spPr>
        <p:txBody>
          <a:bodyPr vert="horz" lIns="91440" tIns="45720" rIns="91440" bIns="45720" rtlCol="0" anchor="t">
            <a:normAutofit/>
          </a:bodyPr>
          <a:lstStyle/>
          <a:p>
            <a:r>
              <a:rPr lang="en-US">
                <a:ea typeface="+mn-lt"/>
                <a:cs typeface="+mn-lt"/>
              </a:rPr>
              <a:t>In this section, we investigate the relationship between age, gender, and socioeconomic factors with survival rates.</a:t>
            </a:r>
            <a:endParaRPr lang="en-US"/>
          </a:p>
        </p:txBody>
      </p:sp>
      <p:cxnSp>
        <p:nvCxnSpPr>
          <p:cNvPr id="27" name="Straight Arrow Connector 26">
            <a:extLst>
              <a:ext uri="{FF2B5EF4-FFF2-40B4-BE49-F238E27FC236}">
                <a16:creationId xmlns:a16="http://schemas.microsoft.com/office/drawing/2014/main" id="{D1775D61-5D91-3461-5AB0-594F9E85B9B2}"/>
              </a:ext>
            </a:extLst>
          </p:cNvPr>
          <p:cNvCxnSpPr/>
          <p:nvPr/>
        </p:nvCxnSpPr>
        <p:spPr>
          <a:xfrm flipV="1">
            <a:off x="5508650" y="3707236"/>
            <a:ext cx="4957404" cy="9298"/>
          </a:xfrm>
          <a:prstGeom prst="straightConnector1">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24895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DB09D7-EF33-607A-27A0-EB60985E9C0F}"/>
              </a:ext>
            </a:extLst>
          </p:cNvPr>
          <p:cNvSpPr txBox="1"/>
          <p:nvPr/>
        </p:nvSpPr>
        <p:spPr>
          <a:xfrm>
            <a:off x="407927" y="237012"/>
            <a:ext cx="922563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t>Age Distribution Among All Patients</a:t>
            </a:r>
          </a:p>
        </p:txBody>
      </p:sp>
      <p:pic>
        <p:nvPicPr>
          <p:cNvPr id="5" name="Picture 4" descr="A screenshot of a computer screen&#10;&#10;Description automatically generated">
            <a:extLst>
              <a:ext uri="{FF2B5EF4-FFF2-40B4-BE49-F238E27FC236}">
                <a16:creationId xmlns:a16="http://schemas.microsoft.com/office/drawing/2014/main" id="{AC962F84-1B1A-C8ED-EB2C-9C7D73343793}"/>
              </a:ext>
            </a:extLst>
          </p:cNvPr>
          <p:cNvPicPr>
            <a:picLocks noChangeAspect="1"/>
          </p:cNvPicPr>
          <p:nvPr/>
        </p:nvPicPr>
        <p:blipFill>
          <a:blip r:embed="rId2"/>
          <a:stretch>
            <a:fillRect/>
          </a:stretch>
        </p:blipFill>
        <p:spPr>
          <a:xfrm>
            <a:off x="289367" y="1104268"/>
            <a:ext cx="11613266" cy="2045161"/>
          </a:xfrm>
          <a:prstGeom prst="rect">
            <a:avLst/>
          </a:prstGeom>
        </p:spPr>
      </p:pic>
      <p:sp>
        <p:nvSpPr>
          <p:cNvPr id="6" name="TextBox 5">
            <a:extLst>
              <a:ext uri="{FF2B5EF4-FFF2-40B4-BE49-F238E27FC236}">
                <a16:creationId xmlns:a16="http://schemas.microsoft.com/office/drawing/2014/main" id="{36FBF1F2-0B9F-C17F-8109-6A5EC4830CCB}"/>
              </a:ext>
            </a:extLst>
          </p:cNvPr>
          <p:cNvSpPr txBox="1"/>
          <p:nvPr/>
        </p:nvSpPr>
        <p:spPr>
          <a:xfrm>
            <a:off x="521410" y="3430505"/>
            <a:ext cx="10777958"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Arial"/>
                <a:ea typeface="Calibri"/>
                <a:cs typeface="Arial"/>
              </a:rPr>
              <a:t>Individual age values were grouped into 4 categories by using 'if' function. The youngest group was indicated as 18-30 years, followed by 30-50 years, 50-70 years and 70+ years. </a:t>
            </a:r>
            <a:endParaRPr lang="en-US">
              <a:latin typeface="Aptos"/>
              <a:ea typeface="Calibri"/>
              <a:cs typeface="Arial"/>
            </a:endParaRPr>
          </a:p>
          <a:p>
            <a:pPr marL="285750" indent="-285750">
              <a:buFont typeface="Arial"/>
              <a:buChar char="•"/>
            </a:pPr>
            <a:endParaRPr lang="en-US">
              <a:latin typeface="Arial"/>
              <a:ea typeface="Calibri"/>
              <a:cs typeface="Arial"/>
            </a:endParaRPr>
          </a:p>
          <a:p>
            <a:pPr marL="285750" indent="-285750">
              <a:buFont typeface="Arial"/>
              <a:buChar char="•"/>
            </a:pPr>
            <a:r>
              <a:rPr lang="en-US">
                <a:latin typeface="Aptos"/>
                <a:ea typeface="Calibri"/>
                <a:cs typeface="Calibri"/>
              </a:rPr>
              <a:t>Among all age groups of patients, those aged 50-70 years have the highest proportion. This group is followed by patients aged 70+, who represent the second-largest proportion. Patients between 30-50 years come next, showing a moderate contribution to the overall distribution. Finally, the 18-30 age group has the smallest proportion. </a:t>
            </a:r>
            <a:endParaRPr lang="en-US"/>
          </a:p>
          <a:p>
            <a:pPr marL="285750" indent="-285750">
              <a:buFont typeface="Arial"/>
              <a:buChar char="•"/>
            </a:pPr>
            <a:endParaRPr lang="en-US">
              <a:latin typeface="Aptos"/>
              <a:ea typeface="Calibri"/>
              <a:cs typeface="Calibri"/>
            </a:endParaRPr>
          </a:p>
          <a:p>
            <a:pPr marL="285750" indent="-285750">
              <a:buFont typeface="Arial"/>
              <a:buChar char="•"/>
            </a:pPr>
            <a:r>
              <a:rPr lang="en-US">
                <a:latin typeface="Aptos"/>
                <a:ea typeface="Calibri"/>
                <a:cs typeface="Calibri"/>
              </a:rPr>
              <a:t>This pattern shows that middle-aged and older adults are the most affected or most frequently observed in the study population.</a:t>
            </a:r>
            <a:endParaRPr lang="en-US">
              <a:latin typeface="Aptos"/>
            </a:endParaRPr>
          </a:p>
          <a:p>
            <a:pPr algn="l"/>
            <a:endParaRPr lang="en-US"/>
          </a:p>
        </p:txBody>
      </p:sp>
    </p:spTree>
    <p:extLst>
      <p:ext uri="{BB962C8B-B14F-4D97-AF65-F5344CB8AC3E}">
        <p14:creationId xmlns:p14="http://schemas.microsoft.com/office/powerpoint/2010/main" val="1270044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E23076-8771-3264-E8CE-20188C962169}"/>
              </a:ext>
            </a:extLst>
          </p:cNvPr>
          <p:cNvSpPr txBox="1"/>
          <p:nvPr/>
        </p:nvSpPr>
        <p:spPr>
          <a:xfrm>
            <a:off x="360622" y="240536"/>
            <a:ext cx="9946103"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t>Survival Rate Based on Patients' Age</a:t>
            </a:r>
          </a:p>
        </p:txBody>
      </p:sp>
      <p:pic>
        <p:nvPicPr>
          <p:cNvPr id="6" name="Picture 5" descr="A comparison of pie charts&#10;&#10;Description automatically generated">
            <a:extLst>
              <a:ext uri="{FF2B5EF4-FFF2-40B4-BE49-F238E27FC236}">
                <a16:creationId xmlns:a16="http://schemas.microsoft.com/office/drawing/2014/main" id="{F20973D7-01FE-01BF-95BE-234F2138208C}"/>
              </a:ext>
            </a:extLst>
          </p:cNvPr>
          <p:cNvPicPr>
            <a:picLocks noChangeAspect="1"/>
          </p:cNvPicPr>
          <p:nvPr/>
        </p:nvPicPr>
        <p:blipFill>
          <a:blip r:embed="rId2"/>
          <a:stretch>
            <a:fillRect/>
          </a:stretch>
        </p:blipFill>
        <p:spPr>
          <a:xfrm>
            <a:off x="241139" y="888526"/>
            <a:ext cx="11709722" cy="3398504"/>
          </a:xfrm>
          <a:prstGeom prst="rect">
            <a:avLst/>
          </a:prstGeom>
        </p:spPr>
      </p:pic>
      <p:sp>
        <p:nvSpPr>
          <p:cNvPr id="7" name="TextBox 6">
            <a:extLst>
              <a:ext uri="{FF2B5EF4-FFF2-40B4-BE49-F238E27FC236}">
                <a16:creationId xmlns:a16="http://schemas.microsoft.com/office/drawing/2014/main" id="{28358FE6-E2E1-E459-1C8B-30B988B3DF90}"/>
              </a:ext>
            </a:extLst>
          </p:cNvPr>
          <p:cNvSpPr txBox="1"/>
          <p:nvPr/>
        </p:nvSpPr>
        <p:spPr>
          <a:xfrm>
            <a:off x="670830" y="4433987"/>
            <a:ext cx="1017993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Aptos"/>
                <a:ea typeface="Calibri"/>
                <a:cs typeface="Calibri"/>
              </a:rPr>
              <a:t>The investigation of the death rate across each age group suggests that the death rate among individuals aged 70+ is comparatively higher in the study. This is followed by the age groups 50-70 years, 30-50 years, and 18-30 years.</a:t>
            </a:r>
            <a:endParaRPr lang="en-US">
              <a:latin typeface="Aptos"/>
            </a:endParaRPr>
          </a:p>
          <a:p>
            <a:endParaRPr lang="en-US">
              <a:ea typeface="Calibri"/>
              <a:cs typeface="Arial"/>
            </a:endParaRPr>
          </a:p>
        </p:txBody>
      </p:sp>
    </p:spTree>
    <p:extLst>
      <p:ext uri="{BB962C8B-B14F-4D97-AF65-F5344CB8AC3E}">
        <p14:creationId xmlns:p14="http://schemas.microsoft.com/office/powerpoint/2010/main" val="2354399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6F9A99-CA55-1E02-0C9B-C273F665EA0C}"/>
              </a:ext>
            </a:extLst>
          </p:cNvPr>
          <p:cNvSpPr txBox="1"/>
          <p:nvPr/>
        </p:nvSpPr>
        <p:spPr>
          <a:xfrm>
            <a:off x="468863" y="268408"/>
            <a:ext cx="6821259"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t>Gender Related Research</a:t>
            </a:r>
          </a:p>
        </p:txBody>
      </p:sp>
      <p:sp>
        <p:nvSpPr>
          <p:cNvPr id="3" name="TextBox 2">
            <a:extLst>
              <a:ext uri="{FF2B5EF4-FFF2-40B4-BE49-F238E27FC236}">
                <a16:creationId xmlns:a16="http://schemas.microsoft.com/office/drawing/2014/main" id="{4DC0B5DC-078C-B4E3-3F71-7169A5D1E2EB}"/>
              </a:ext>
            </a:extLst>
          </p:cNvPr>
          <p:cNvSpPr txBox="1"/>
          <p:nvPr/>
        </p:nvSpPr>
        <p:spPr>
          <a:xfrm>
            <a:off x="581174" y="1250761"/>
            <a:ext cx="1010652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cs typeface="Arial"/>
              </a:rPr>
              <a:t>•</a:t>
            </a:r>
            <a:r>
              <a:rPr lang="en-US">
                <a:latin typeface="Franklin Gothic Book"/>
              </a:rPr>
              <a:t>Based on the gender research, the male group has 56% of all patients while the female group has 44%. When investigating whether there is a relationship between gender and mortality rate, no significant difference was observed between genders.</a:t>
            </a:r>
            <a:endParaRPr lang="en-US"/>
          </a:p>
          <a:p>
            <a:pPr algn="l"/>
            <a:endParaRPr lang="en-US"/>
          </a:p>
        </p:txBody>
      </p:sp>
      <p:pic>
        <p:nvPicPr>
          <p:cNvPr id="7" name="Picture 6" descr="A blue and orange pie chart&#10;&#10;Description automatically generated">
            <a:extLst>
              <a:ext uri="{FF2B5EF4-FFF2-40B4-BE49-F238E27FC236}">
                <a16:creationId xmlns:a16="http://schemas.microsoft.com/office/drawing/2014/main" id="{5B4F02D8-4E66-4B39-5447-8B45CCFEE7F3}"/>
              </a:ext>
            </a:extLst>
          </p:cNvPr>
          <p:cNvPicPr>
            <a:picLocks noChangeAspect="1"/>
          </p:cNvPicPr>
          <p:nvPr/>
        </p:nvPicPr>
        <p:blipFill>
          <a:blip r:embed="rId2"/>
          <a:stretch>
            <a:fillRect/>
          </a:stretch>
        </p:blipFill>
        <p:spPr>
          <a:xfrm>
            <a:off x="1456419" y="2583023"/>
            <a:ext cx="3192805" cy="3572840"/>
          </a:xfrm>
          <a:prstGeom prst="rect">
            <a:avLst/>
          </a:prstGeom>
        </p:spPr>
      </p:pic>
      <p:pic>
        <p:nvPicPr>
          <p:cNvPr id="8" name="Picture 7" descr="A graph of survival rate by gender&#10;&#10;Description automatically generated">
            <a:extLst>
              <a:ext uri="{FF2B5EF4-FFF2-40B4-BE49-F238E27FC236}">
                <a16:creationId xmlns:a16="http://schemas.microsoft.com/office/drawing/2014/main" id="{32284ACE-7E59-68F5-D0B5-1A26747BF11D}"/>
              </a:ext>
            </a:extLst>
          </p:cNvPr>
          <p:cNvPicPr>
            <a:picLocks noChangeAspect="1"/>
          </p:cNvPicPr>
          <p:nvPr/>
        </p:nvPicPr>
        <p:blipFill>
          <a:blip r:embed="rId3"/>
          <a:stretch>
            <a:fillRect/>
          </a:stretch>
        </p:blipFill>
        <p:spPr>
          <a:xfrm>
            <a:off x="5337195" y="2444790"/>
            <a:ext cx="4951432" cy="3723913"/>
          </a:xfrm>
          <a:prstGeom prst="rect">
            <a:avLst/>
          </a:prstGeom>
        </p:spPr>
      </p:pic>
    </p:spTree>
    <p:extLst>
      <p:ext uri="{BB962C8B-B14F-4D97-AF65-F5344CB8AC3E}">
        <p14:creationId xmlns:p14="http://schemas.microsoft.com/office/powerpoint/2010/main" val="30183794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graph&#10;&#10;Description automatically generated">
            <a:extLst>
              <a:ext uri="{FF2B5EF4-FFF2-40B4-BE49-F238E27FC236}">
                <a16:creationId xmlns:a16="http://schemas.microsoft.com/office/drawing/2014/main" id="{451C17EC-C2CC-79FB-8E7F-F35F5BC13272}"/>
              </a:ext>
            </a:extLst>
          </p:cNvPr>
          <p:cNvPicPr>
            <a:picLocks noChangeAspect="1"/>
          </p:cNvPicPr>
          <p:nvPr/>
        </p:nvPicPr>
        <p:blipFill>
          <a:blip r:embed="rId2"/>
          <a:stretch>
            <a:fillRect/>
          </a:stretch>
        </p:blipFill>
        <p:spPr>
          <a:xfrm>
            <a:off x="6452880" y="88232"/>
            <a:ext cx="5610890" cy="6448927"/>
          </a:xfrm>
          <a:prstGeom prst="rect">
            <a:avLst/>
          </a:prstGeom>
        </p:spPr>
      </p:pic>
      <p:sp>
        <p:nvSpPr>
          <p:cNvPr id="4" name="TextBox 2">
            <a:extLst>
              <a:ext uri="{FF2B5EF4-FFF2-40B4-BE49-F238E27FC236}">
                <a16:creationId xmlns:a16="http://schemas.microsoft.com/office/drawing/2014/main" id="{B381FC0B-772C-F6A9-7B9F-371EA5EBB4DA}"/>
              </a:ext>
            </a:extLst>
          </p:cNvPr>
          <p:cNvSpPr txBox="1"/>
          <p:nvPr/>
        </p:nvSpPr>
        <p:spPr>
          <a:xfrm>
            <a:off x="459523" y="1801229"/>
            <a:ext cx="5620318" cy="313932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atin typeface="Aptos"/>
                <a:cs typeface="Arial"/>
              </a:rPr>
              <a:t>•</a:t>
            </a:r>
            <a:r>
              <a:rPr lang="en-US">
                <a:latin typeface="Aptos"/>
                <a:ea typeface="Calibri"/>
                <a:cs typeface="Calibri"/>
              </a:rPr>
              <a:t>When examining income among patients, it is observed that the proportion of patients with low income is higher, and this proportion decreases inversely with income levels. </a:t>
            </a:r>
            <a:endParaRPr lang="en-US">
              <a:latin typeface="Aptos"/>
            </a:endParaRPr>
          </a:p>
          <a:p>
            <a:endParaRPr lang="en-US">
              <a:latin typeface="Aptos"/>
              <a:ea typeface="Calibri"/>
              <a:cs typeface="Calibri"/>
            </a:endParaRPr>
          </a:p>
          <a:p>
            <a:endParaRPr lang="en-US">
              <a:latin typeface="Aptos"/>
            </a:endParaRPr>
          </a:p>
          <a:p>
            <a:endParaRPr lang="en-US">
              <a:latin typeface="Aptos"/>
              <a:cs typeface="Arial"/>
            </a:endParaRPr>
          </a:p>
          <a:p>
            <a:r>
              <a:rPr lang="en-US">
                <a:latin typeface="Aptos"/>
                <a:cs typeface="Arial"/>
              </a:rPr>
              <a:t>•</a:t>
            </a:r>
            <a:r>
              <a:rPr lang="en-US">
                <a:latin typeface="Aptos"/>
                <a:ea typeface="Calibri"/>
                <a:cs typeface="Calibri"/>
              </a:rPr>
              <a:t>On the other hand, based on the research on education level, a medium level of education is the most common among the patients.</a:t>
            </a:r>
            <a:endParaRPr lang="en-US">
              <a:latin typeface="Aptos"/>
            </a:endParaRPr>
          </a:p>
          <a:p>
            <a:pPr algn="l"/>
            <a:endParaRPr lang="en-US"/>
          </a:p>
        </p:txBody>
      </p:sp>
      <p:sp>
        <p:nvSpPr>
          <p:cNvPr id="5" name="TextBox 4">
            <a:extLst>
              <a:ext uri="{FF2B5EF4-FFF2-40B4-BE49-F238E27FC236}">
                <a16:creationId xmlns:a16="http://schemas.microsoft.com/office/drawing/2014/main" id="{86737061-F542-7AC6-7C26-D751722439BB}"/>
              </a:ext>
            </a:extLst>
          </p:cNvPr>
          <p:cNvSpPr txBox="1"/>
          <p:nvPr/>
        </p:nvSpPr>
        <p:spPr>
          <a:xfrm>
            <a:off x="272398" y="92087"/>
            <a:ext cx="5999747"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latin typeface="Aptos"/>
                <a:ea typeface="Calibri"/>
                <a:cs typeface="Calibri"/>
              </a:rPr>
              <a:t>Socioeconomic</a:t>
            </a:r>
            <a:endParaRPr lang="en-US"/>
          </a:p>
          <a:p>
            <a:r>
              <a:rPr lang="en-US" sz="4400">
                <a:latin typeface="Aptos"/>
                <a:ea typeface="Calibri"/>
                <a:cs typeface="Calibri"/>
              </a:rPr>
              <a:t>Research</a:t>
            </a:r>
            <a:endParaRPr lang="en-US"/>
          </a:p>
        </p:txBody>
      </p:sp>
    </p:spTree>
    <p:extLst>
      <p:ext uri="{BB962C8B-B14F-4D97-AF65-F5344CB8AC3E}">
        <p14:creationId xmlns:p14="http://schemas.microsoft.com/office/powerpoint/2010/main" val="1229886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CB92A22D-C465-F8A5-8347-DC662275DB68}"/>
              </a:ext>
            </a:extLst>
          </p:cNvPr>
          <p:cNvSpPr>
            <a:spLocks noGrp="1"/>
          </p:cNvSpPr>
          <p:nvPr>
            <p:ph type="title"/>
          </p:nvPr>
        </p:nvSpPr>
        <p:spPr>
          <a:xfrm>
            <a:off x="413084" y="363033"/>
            <a:ext cx="3689141" cy="5547003"/>
          </a:xfrm>
        </p:spPr>
        <p:txBody>
          <a:bodyPr>
            <a:normAutofit/>
          </a:bodyPr>
          <a:lstStyle/>
          <a:p>
            <a:r>
              <a:rPr lang="en-US">
                <a:solidFill>
                  <a:srgbClr val="FFFFFF"/>
                </a:solidFill>
              </a:rPr>
              <a:t>Research for Diseases</a:t>
            </a:r>
          </a:p>
        </p:txBody>
      </p:sp>
      <p:sp>
        <p:nvSpPr>
          <p:cNvPr id="26" name="Content Placeholder 25">
            <a:extLst>
              <a:ext uri="{FF2B5EF4-FFF2-40B4-BE49-F238E27FC236}">
                <a16:creationId xmlns:a16="http://schemas.microsoft.com/office/drawing/2014/main" id="{50675504-5DC6-CDA3-C097-29C4A476C768}"/>
              </a:ext>
            </a:extLst>
          </p:cNvPr>
          <p:cNvSpPr>
            <a:spLocks noGrp="1"/>
          </p:cNvSpPr>
          <p:nvPr>
            <p:ph idx="1"/>
          </p:nvPr>
        </p:nvSpPr>
        <p:spPr>
          <a:xfrm>
            <a:off x="5307288" y="1499486"/>
            <a:ext cx="5783180" cy="3846012"/>
          </a:xfrm>
        </p:spPr>
        <p:txBody>
          <a:bodyPr vert="horz" lIns="91440" tIns="45720" rIns="91440" bIns="45720" rtlCol="0" anchor="t">
            <a:normAutofit/>
          </a:bodyPr>
          <a:lstStyle/>
          <a:p>
            <a:r>
              <a:rPr lang="en-US">
                <a:ea typeface="+mn-lt"/>
                <a:cs typeface="+mn-lt"/>
              </a:rPr>
              <a:t>In this section, we investigate the relationship between Comorbidities,  Physiological Factors, Hospital Mortality Rates and Length of Stay with Diseases.</a:t>
            </a:r>
            <a:endParaRPr lang="en-US"/>
          </a:p>
          <a:p>
            <a:endParaRPr lang="en-US"/>
          </a:p>
        </p:txBody>
      </p:sp>
      <p:cxnSp>
        <p:nvCxnSpPr>
          <p:cNvPr id="27" name="Straight Arrow Connector 26">
            <a:extLst>
              <a:ext uri="{FF2B5EF4-FFF2-40B4-BE49-F238E27FC236}">
                <a16:creationId xmlns:a16="http://schemas.microsoft.com/office/drawing/2014/main" id="{D1775D61-5D91-3461-5AB0-594F9E85B9B2}"/>
              </a:ext>
            </a:extLst>
          </p:cNvPr>
          <p:cNvCxnSpPr/>
          <p:nvPr/>
        </p:nvCxnSpPr>
        <p:spPr>
          <a:xfrm>
            <a:off x="5508650" y="3716534"/>
            <a:ext cx="5039580" cy="28054"/>
          </a:xfrm>
          <a:prstGeom prst="straightConnector1">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780309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837C8-5ED4-6A00-4C5D-CFA4D41E1BF9}"/>
              </a:ext>
            </a:extLst>
          </p:cNvPr>
          <p:cNvSpPr>
            <a:spLocks noGrp="1"/>
          </p:cNvSpPr>
          <p:nvPr>
            <p:ph type="title"/>
          </p:nvPr>
        </p:nvSpPr>
        <p:spPr/>
        <p:txBody>
          <a:bodyPr/>
          <a:lstStyle/>
          <a:p>
            <a:r>
              <a:rPr lang="en-US"/>
              <a:t>Disease Prevalence</a:t>
            </a:r>
          </a:p>
        </p:txBody>
      </p:sp>
      <p:pic>
        <p:nvPicPr>
          <p:cNvPr id="9" name="Content Placeholder 8" descr="A graph of a bar graph">
            <a:extLst>
              <a:ext uri="{FF2B5EF4-FFF2-40B4-BE49-F238E27FC236}">
                <a16:creationId xmlns:a16="http://schemas.microsoft.com/office/drawing/2014/main" id="{EEF39BF5-15CD-6DA8-4020-3858E76B1E5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55771" y="1918970"/>
            <a:ext cx="6556784" cy="3278392"/>
          </a:xfrm>
        </p:spPr>
      </p:pic>
      <p:sp>
        <p:nvSpPr>
          <p:cNvPr id="11" name="TextBox 10">
            <a:extLst>
              <a:ext uri="{FF2B5EF4-FFF2-40B4-BE49-F238E27FC236}">
                <a16:creationId xmlns:a16="http://schemas.microsoft.com/office/drawing/2014/main" id="{FCE903D2-7D5E-02C5-DABA-20E156ED23CB}"/>
              </a:ext>
            </a:extLst>
          </p:cNvPr>
          <p:cNvSpPr txBox="1"/>
          <p:nvPr/>
        </p:nvSpPr>
        <p:spPr>
          <a:xfrm>
            <a:off x="722086" y="1592172"/>
            <a:ext cx="3614057" cy="4524315"/>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t>ARF/MOSF with Sepsis is the most prevalent disease with almost 3,500 patients.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Least prevalent diseases include Cirrhosis and Colon Cancer, each with approximately 500 patients.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ea typeface="+mn-lt"/>
                <a:cs typeface="+mn-lt"/>
              </a:rPr>
              <a:t>These results could be due to,</a:t>
            </a:r>
            <a:endParaRPr lang="en-US"/>
          </a:p>
          <a:p>
            <a:pPr marL="742950" lvl="1" indent="-285750">
              <a:buFont typeface="Arial" panose="020B0604020202020204" pitchFamily="34" charset="0"/>
              <a:buChar char="•"/>
            </a:pPr>
            <a:r>
              <a:rPr lang="en-US" b="1"/>
              <a:t>critical nature [</a:t>
            </a:r>
            <a:r>
              <a:rPr lang="en-US"/>
              <a:t>frequent hospitalizations or prolonged treatment durations]</a:t>
            </a:r>
          </a:p>
          <a:p>
            <a:pPr marL="742950" lvl="1" indent="-285750">
              <a:buFont typeface="Arial" panose="020B0604020202020204" pitchFamily="34" charset="0"/>
              <a:buChar char="•"/>
            </a:pPr>
            <a:r>
              <a:rPr lang="en-US" b="1"/>
              <a:t>rarer conditions</a:t>
            </a:r>
            <a:r>
              <a:rPr lang="en-US"/>
              <a:t> or better-managed outpatient cases.</a:t>
            </a:r>
          </a:p>
        </p:txBody>
      </p:sp>
    </p:spTree>
    <p:extLst>
      <p:ext uri="{BB962C8B-B14F-4D97-AF65-F5344CB8AC3E}">
        <p14:creationId xmlns:p14="http://schemas.microsoft.com/office/powerpoint/2010/main" val="2640205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E3658-01E2-3CC0-4B09-93DE553F5A1E}"/>
              </a:ext>
            </a:extLst>
          </p:cNvPr>
          <p:cNvSpPr>
            <a:spLocks noGrp="1"/>
          </p:cNvSpPr>
          <p:nvPr>
            <p:ph type="title"/>
          </p:nvPr>
        </p:nvSpPr>
        <p:spPr/>
        <p:txBody>
          <a:bodyPr/>
          <a:lstStyle/>
          <a:p>
            <a:r>
              <a:rPr lang="en-US"/>
              <a:t>Association of Comorbidities to Diseases</a:t>
            </a:r>
          </a:p>
        </p:txBody>
      </p:sp>
      <p:pic>
        <p:nvPicPr>
          <p:cNvPr id="5" name="Content Placeholder 4" descr="A graph of different colored squares">
            <a:extLst>
              <a:ext uri="{FF2B5EF4-FFF2-40B4-BE49-F238E27FC236}">
                <a16:creationId xmlns:a16="http://schemas.microsoft.com/office/drawing/2014/main" id="{A7624495-DE20-B058-BF59-28FEBE4572A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44142" y="1690688"/>
            <a:ext cx="6868886" cy="3925078"/>
          </a:xfrm>
        </p:spPr>
      </p:pic>
      <p:sp>
        <p:nvSpPr>
          <p:cNvPr id="6" name="TextBox 5">
            <a:extLst>
              <a:ext uri="{FF2B5EF4-FFF2-40B4-BE49-F238E27FC236}">
                <a16:creationId xmlns:a16="http://schemas.microsoft.com/office/drawing/2014/main" id="{342BEAD4-27C6-917F-FFD3-C6FC48969B38}"/>
              </a:ext>
            </a:extLst>
          </p:cNvPr>
          <p:cNvSpPr txBox="1"/>
          <p:nvPr/>
        </p:nvSpPr>
        <p:spPr>
          <a:xfrm>
            <a:off x="838200" y="1414562"/>
            <a:ext cx="3570514" cy="5078313"/>
          </a:xfrm>
          <a:prstGeom prst="rect">
            <a:avLst/>
          </a:prstGeom>
          <a:noFill/>
        </p:spPr>
        <p:txBody>
          <a:bodyPr wrap="square" rtlCol="0">
            <a:spAutoFit/>
          </a:bodyPr>
          <a:lstStyle/>
          <a:p>
            <a:r>
              <a:rPr lang="en-US"/>
              <a:t>The highest Comorbidity count is associated with ARF/ MOSF w/Sepsis.</a:t>
            </a:r>
          </a:p>
          <a:p>
            <a:r>
              <a:rPr lang="en-US"/>
              <a:t>Highest Total Burden of Patients with,</a:t>
            </a:r>
          </a:p>
          <a:p>
            <a:pPr marL="285750" indent="-285750">
              <a:buFont typeface="Wingdings" panose="05000000000000000000" pitchFamily="2" charset="2"/>
              <a:buChar char="Ø"/>
            </a:pPr>
            <a:r>
              <a:rPr lang="en-US" b="1"/>
              <a:t>Diabetes as Comorbidity </a:t>
            </a:r>
            <a:r>
              <a:rPr lang="en-US"/>
              <a:t>– ARF/MOSF w/Sepsis &amp; CHF [cardiovascular and metabolic disorders]</a:t>
            </a:r>
          </a:p>
          <a:p>
            <a:pPr marL="285750" indent="-285750">
              <a:buFont typeface="Wingdings" panose="05000000000000000000" pitchFamily="2" charset="2"/>
              <a:buChar char="Ø"/>
            </a:pPr>
            <a:r>
              <a:rPr lang="en-US" b="1"/>
              <a:t>Dementia as Comorbidity </a:t>
            </a:r>
            <a:r>
              <a:rPr lang="en-US"/>
              <a:t>- ARF/MOSF w/Sepsis [chronic and critical conditions ]</a:t>
            </a:r>
          </a:p>
          <a:p>
            <a:pPr marL="285750" indent="-285750">
              <a:buFont typeface="Wingdings" panose="05000000000000000000" pitchFamily="2" charset="2"/>
              <a:buChar char="Ø"/>
            </a:pPr>
            <a:r>
              <a:rPr lang="en-US" b="1"/>
              <a:t>Cancer as Comorbidity </a:t>
            </a:r>
            <a:r>
              <a:rPr lang="en-US"/>
              <a:t>– Lung Cancer, MOSF w/</a:t>
            </a:r>
            <a:r>
              <a:rPr lang="en-US" err="1"/>
              <a:t>Malig</a:t>
            </a:r>
            <a:r>
              <a:rPr lang="en-US"/>
              <a:t>, Colon Cancer [chronic diseases and malignancy-driven systemic effects]</a:t>
            </a:r>
          </a:p>
          <a:p>
            <a:endParaRPr lang="en-US"/>
          </a:p>
        </p:txBody>
      </p:sp>
    </p:spTree>
    <p:extLst>
      <p:ext uri="{BB962C8B-B14F-4D97-AF65-F5344CB8AC3E}">
        <p14:creationId xmlns:p14="http://schemas.microsoft.com/office/powerpoint/2010/main" val="3485754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label&#10;&#10;Description automatically generated">
            <a:extLst>
              <a:ext uri="{FF2B5EF4-FFF2-40B4-BE49-F238E27FC236}">
                <a16:creationId xmlns:a16="http://schemas.microsoft.com/office/drawing/2014/main" id="{E96CEB18-263B-D896-CC42-98C1AFAC9926}"/>
              </a:ext>
            </a:extLst>
          </p:cNvPr>
          <p:cNvPicPr>
            <a:picLocks noChangeAspect="1"/>
          </p:cNvPicPr>
          <p:nvPr/>
        </p:nvPicPr>
        <p:blipFill>
          <a:blip r:embed="rId2"/>
          <a:stretch>
            <a:fillRect/>
          </a:stretch>
        </p:blipFill>
        <p:spPr>
          <a:xfrm>
            <a:off x="321235" y="5290427"/>
            <a:ext cx="11437471" cy="1401970"/>
          </a:xfrm>
          <a:prstGeom prst="rect">
            <a:avLst/>
          </a:prstGeom>
        </p:spPr>
      </p:pic>
      <p:sp>
        <p:nvSpPr>
          <p:cNvPr id="2" name="TextBox 1">
            <a:extLst>
              <a:ext uri="{FF2B5EF4-FFF2-40B4-BE49-F238E27FC236}">
                <a16:creationId xmlns:a16="http://schemas.microsoft.com/office/drawing/2014/main" id="{FB66DB67-A192-BF03-497B-2572FE7FDAA0}"/>
              </a:ext>
            </a:extLst>
          </p:cNvPr>
          <p:cNvSpPr txBox="1"/>
          <p:nvPr/>
        </p:nvSpPr>
        <p:spPr>
          <a:xfrm>
            <a:off x="344317" y="285449"/>
            <a:ext cx="8921376" cy="55399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latin typeface="Aptos"/>
                <a:ea typeface="Calibri"/>
                <a:cs typeface="Calibri"/>
              </a:rPr>
              <a:t>Objectives</a:t>
            </a:r>
            <a:endParaRPr lang="en-US" sz="2800">
              <a:latin typeface="Aptos"/>
            </a:endParaRPr>
          </a:p>
          <a:p>
            <a:r>
              <a:rPr lang="en-US" sz="2400">
                <a:latin typeface="Aptos"/>
                <a:ea typeface="Calibri"/>
                <a:cs typeface="Calibri"/>
              </a:rPr>
              <a:t>Perform an initial data analysis and exploratory data analysis using Python to derive meaningful insights from the health dataset.</a:t>
            </a:r>
            <a:endParaRPr lang="en-US" sz="2400">
              <a:latin typeface="Aptos"/>
            </a:endParaRPr>
          </a:p>
          <a:p>
            <a:endParaRPr lang="en-US" sz="2400">
              <a:latin typeface="Aptos"/>
              <a:ea typeface="Calibri"/>
              <a:cs typeface="Calibri"/>
            </a:endParaRPr>
          </a:p>
          <a:p>
            <a:r>
              <a:rPr lang="en-US" sz="2800" b="1">
                <a:latin typeface="Aptos"/>
                <a:ea typeface="Calibri"/>
                <a:cs typeface="Calibri"/>
              </a:rPr>
              <a:t>Purpose of the Dataset</a:t>
            </a:r>
            <a:endParaRPr lang="en-US" sz="2800">
              <a:latin typeface="Aptos"/>
            </a:endParaRPr>
          </a:p>
          <a:p>
            <a:r>
              <a:rPr lang="en-US" sz="2400">
                <a:latin typeface="Aptos"/>
                <a:ea typeface="Calibri"/>
                <a:cs typeface="Calibri"/>
              </a:rPr>
              <a:t>To create and test a model that predicts 180-day survival for seriously ill hospitalized adults (Phase I of SUPPORT) and compare its accuracy with an existing system and doctors' own predictions (Phase II of SUPPORT).</a:t>
            </a:r>
            <a:endParaRPr lang="en-US" sz="2400">
              <a:latin typeface="Aptos"/>
            </a:endParaRPr>
          </a:p>
          <a:p>
            <a:endParaRPr lang="en-US" sz="2800">
              <a:latin typeface="Aptos"/>
              <a:ea typeface="Calibri"/>
              <a:cs typeface="Calibri"/>
            </a:endParaRPr>
          </a:p>
          <a:p>
            <a:r>
              <a:rPr lang="en-US" sz="2800" b="1">
                <a:latin typeface="Aptos"/>
                <a:ea typeface="Calibri"/>
                <a:cs typeface="Calibri"/>
              </a:rPr>
              <a:t>Dataset Link</a:t>
            </a:r>
            <a:r>
              <a:rPr lang="en-US" sz="2800">
                <a:latin typeface="Aptos"/>
                <a:ea typeface="Calibri"/>
                <a:cs typeface="Calibri"/>
              </a:rPr>
              <a:t>: </a:t>
            </a:r>
            <a:r>
              <a:rPr lang="en-US" sz="2800">
                <a:latin typeface="Aptos"/>
                <a:ea typeface="Calibri"/>
                <a:cs typeface="Calibri"/>
                <a:hlinkClick r:id="rId3"/>
              </a:rPr>
              <a:t>UCI Machine Learning Repository</a:t>
            </a:r>
            <a:endParaRPr lang="en-US" sz="2800">
              <a:latin typeface="Aptos"/>
            </a:endParaRPr>
          </a:p>
          <a:p>
            <a:endParaRPr lang="en-US" sz="2800">
              <a:latin typeface="Aptos"/>
              <a:ea typeface="Calibri"/>
              <a:cs typeface="Calibri"/>
            </a:endParaRPr>
          </a:p>
          <a:p>
            <a:r>
              <a:rPr lang="en-US" sz="2800" b="1" u="sng">
                <a:latin typeface="Aptos"/>
                <a:ea typeface="Calibri"/>
                <a:cs typeface="Calibri"/>
              </a:rPr>
              <a:t>Project Flow</a:t>
            </a:r>
            <a:endParaRPr lang="en-US" sz="2800">
              <a:latin typeface="Aptos"/>
            </a:endParaRPr>
          </a:p>
          <a:p>
            <a:pPr algn="l"/>
            <a:endParaRPr lang="en-US"/>
          </a:p>
        </p:txBody>
      </p:sp>
    </p:spTree>
    <p:extLst>
      <p:ext uri="{BB962C8B-B14F-4D97-AF65-F5344CB8AC3E}">
        <p14:creationId xmlns:p14="http://schemas.microsoft.com/office/powerpoint/2010/main" val="42860714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DC25D-E781-87C7-1B7D-E625497260D4}"/>
              </a:ext>
            </a:extLst>
          </p:cNvPr>
          <p:cNvSpPr>
            <a:spLocks noGrp="1"/>
          </p:cNvSpPr>
          <p:nvPr>
            <p:ph type="title"/>
          </p:nvPr>
        </p:nvSpPr>
        <p:spPr/>
        <p:txBody>
          <a:bodyPr/>
          <a:lstStyle/>
          <a:p>
            <a:r>
              <a:rPr lang="en-US"/>
              <a:t>Correlation of Physiological Factors and Diseases</a:t>
            </a:r>
          </a:p>
        </p:txBody>
      </p:sp>
      <p:pic>
        <p:nvPicPr>
          <p:cNvPr id="5" name="Content Placeholder 4" descr="A screenshot of a graph&#10;&#10;Description automatically generated">
            <a:extLst>
              <a:ext uri="{FF2B5EF4-FFF2-40B4-BE49-F238E27FC236}">
                <a16:creationId xmlns:a16="http://schemas.microsoft.com/office/drawing/2014/main" id="{0C3C1106-CA9A-50C4-2CB1-81BB0C59A1A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17955" y="1690688"/>
            <a:ext cx="6593045" cy="3767455"/>
          </a:xfrm>
        </p:spPr>
      </p:pic>
      <p:sp>
        <p:nvSpPr>
          <p:cNvPr id="6" name="TextBox 5">
            <a:extLst>
              <a:ext uri="{FF2B5EF4-FFF2-40B4-BE49-F238E27FC236}">
                <a16:creationId xmlns:a16="http://schemas.microsoft.com/office/drawing/2014/main" id="{65CC4E05-7887-0FC9-D6B1-33BD3DDD14E7}"/>
              </a:ext>
            </a:extLst>
          </p:cNvPr>
          <p:cNvSpPr txBox="1"/>
          <p:nvPr/>
        </p:nvSpPr>
        <p:spPr>
          <a:xfrm>
            <a:off x="838200" y="2301240"/>
            <a:ext cx="3581400" cy="3139321"/>
          </a:xfrm>
          <a:prstGeom prst="rect">
            <a:avLst/>
          </a:prstGeom>
          <a:noFill/>
        </p:spPr>
        <p:txBody>
          <a:bodyPr wrap="square" rtlCol="0">
            <a:spAutoFit/>
          </a:bodyPr>
          <a:lstStyle/>
          <a:p>
            <a:pPr marL="285750" indent="-285750">
              <a:buFont typeface="Arial" panose="020B0604020202020204" pitchFamily="34" charset="0"/>
              <a:buChar char="•"/>
            </a:pPr>
            <a:r>
              <a:rPr lang="en-US"/>
              <a:t>No strong correlations observed between diseases and physiological variables.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The results could be due to,</a:t>
            </a:r>
          </a:p>
          <a:p>
            <a:pPr marL="742950" lvl="1" indent="-285750">
              <a:buFont typeface="Arial" panose="020B0604020202020204" pitchFamily="34" charset="0"/>
              <a:buChar char="•"/>
            </a:pPr>
            <a:r>
              <a:rPr lang="en-US"/>
              <a:t>Aspects of diseases not solely defined by individual physiological variables.</a:t>
            </a:r>
          </a:p>
          <a:p>
            <a:pPr marL="742950" lvl="1" indent="-285750">
              <a:buFont typeface="Arial" panose="020B0604020202020204" pitchFamily="34" charset="0"/>
              <a:buChar char="•"/>
            </a:pPr>
            <a:r>
              <a:rPr lang="en-US"/>
              <a:t>Imputation of Missing values introduce Bias and reduce Variability.</a:t>
            </a:r>
          </a:p>
        </p:txBody>
      </p:sp>
    </p:spTree>
    <p:extLst>
      <p:ext uri="{BB962C8B-B14F-4D97-AF65-F5344CB8AC3E}">
        <p14:creationId xmlns:p14="http://schemas.microsoft.com/office/powerpoint/2010/main" val="2245692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CBC36-31E3-F7E5-54D8-FB62CB85282D}"/>
              </a:ext>
            </a:extLst>
          </p:cNvPr>
          <p:cNvSpPr>
            <a:spLocks noGrp="1"/>
          </p:cNvSpPr>
          <p:nvPr>
            <p:ph type="title"/>
          </p:nvPr>
        </p:nvSpPr>
        <p:spPr/>
        <p:txBody>
          <a:bodyPr/>
          <a:lstStyle/>
          <a:p>
            <a:r>
              <a:rPr lang="en-US"/>
              <a:t>Diseases by Hospital Mortality Rates</a:t>
            </a:r>
          </a:p>
        </p:txBody>
      </p:sp>
      <p:pic>
        <p:nvPicPr>
          <p:cNvPr id="5" name="Content Placeholder 4" descr="A graph of different colored squares&#10;&#10;Description automatically generated">
            <a:extLst>
              <a:ext uri="{FF2B5EF4-FFF2-40B4-BE49-F238E27FC236}">
                <a16:creationId xmlns:a16="http://schemas.microsoft.com/office/drawing/2014/main" id="{166CC1E4-E059-384F-F2A9-7513FDFB1B3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27424" y="1912711"/>
            <a:ext cx="6264576" cy="3758746"/>
          </a:xfrm>
        </p:spPr>
      </p:pic>
      <p:sp>
        <p:nvSpPr>
          <p:cNvPr id="6" name="TextBox 5">
            <a:extLst>
              <a:ext uri="{FF2B5EF4-FFF2-40B4-BE49-F238E27FC236}">
                <a16:creationId xmlns:a16="http://schemas.microsoft.com/office/drawing/2014/main" id="{C814AE6E-32A2-132C-B468-4DABACC507E2}"/>
              </a:ext>
            </a:extLst>
          </p:cNvPr>
          <p:cNvSpPr txBox="1"/>
          <p:nvPr/>
        </p:nvSpPr>
        <p:spPr>
          <a:xfrm>
            <a:off x="990600" y="1912711"/>
            <a:ext cx="4221480" cy="3693319"/>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t>Highest Death rate in the hospital was recorded among patients who were in Coma.</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Lowest Death Rate in hospital was for Colon Cancer.</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These results could be due to,</a:t>
            </a:r>
          </a:p>
          <a:p>
            <a:pPr marL="742950" lvl="1" indent="-285750">
              <a:buFont typeface="Arial" panose="020B0604020202020204" pitchFamily="34" charset="0"/>
              <a:buChar char="•"/>
            </a:pPr>
            <a:r>
              <a:rPr lang="en-US"/>
              <a:t>Limited recovery potential/severe physiological derangements</a:t>
            </a:r>
          </a:p>
          <a:p>
            <a:pPr marL="742950" lvl="1" indent="-285750">
              <a:buFont typeface="Arial" panose="020B0604020202020204" pitchFamily="34" charset="0"/>
              <a:buChar char="•"/>
            </a:pPr>
            <a:r>
              <a:rPr lang="en-US"/>
              <a:t>Treatment complexity</a:t>
            </a:r>
          </a:p>
          <a:p>
            <a:pPr marL="742950" lvl="1" indent="-285750">
              <a:buFont typeface="Arial" panose="020B0604020202020204" pitchFamily="34" charset="0"/>
              <a:buChar char="•"/>
            </a:pPr>
            <a:r>
              <a:rPr lang="en-US"/>
              <a:t>Surgical and medical management effectivity</a:t>
            </a:r>
          </a:p>
        </p:txBody>
      </p:sp>
    </p:spTree>
    <p:extLst>
      <p:ext uri="{BB962C8B-B14F-4D97-AF65-F5344CB8AC3E}">
        <p14:creationId xmlns:p14="http://schemas.microsoft.com/office/powerpoint/2010/main" val="31785994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0E424-CCDE-116D-68DF-D3C852258C3F}"/>
              </a:ext>
            </a:extLst>
          </p:cNvPr>
          <p:cNvSpPr>
            <a:spLocks noGrp="1"/>
          </p:cNvSpPr>
          <p:nvPr>
            <p:ph type="title"/>
          </p:nvPr>
        </p:nvSpPr>
        <p:spPr/>
        <p:txBody>
          <a:bodyPr/>
          <a:lstStyle/>
          <a:p>
            <a:r>
              <a:rPr lang="en-US"/>
              <a:t>Diseases by Hospital Length of Stay</a:t>
            </a:r>
          </a:p>
        </p:txBody>
      </p:sp>
      <p:pic>
        <p:nvPicPr>
          <p:cNvPr id="5" name="Content Placeholder 4" descr="A graph of a number of different colored rectangular objects&#10;&#10;Description automatically generated">
            <a:extLst>
              <a:ext uri="{FF2B5EF4-FFF2-40B4-BE49-F238E27FC236}">
                <a16:creationId xmlns:a16="http://schemas.microsoft.com/office/drawing/2014/main" id="{B7E28D1B-618C-4342-28BF-E3D019BC4B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08109" y="1737498"/>
            <a:ext cx="6355291" cy="3813175"/>
          </a:xfrm>
        </p:spPr>
      </p:pic>
      <p:sp>
        <p:nvSpPr>
          <p:cNvPr id="6" name="TextBox 5">
            <a:extLst>
              <a:ext uri="{FF2B5EF4-FFF2-40B4-BE49-F238E27FC236}">
                <a16:creationId xmlns:a16="http://schemas.microsoft.com/office/drawing/2014/main" id="{948FE9E3-E5A9-1E55-7F65-372AD8963801}"/>
              </a:ext>
            </a:extLst>
          </p:cNvPr>
          <p:cNvSpPr txBox="1"/>
          <p:nvPr/>
        </p:nvSpPr>
        <p:spPr>
          <a:xfrm>
            <a:off x="838200" y="1889760"/>
            <a:ext cx="4130040" cy="3693319"/>
          </a:xfrm>
          <a:prstGeom prst="rect">
            <a:avLst/>
          </a:prstGeom>
          <a:noFill/>
        </p:spPr>
        <p:txBody>
          <a:bodyPr wrap="square" rtlCol="0">
            <a:spAutoFit/>
          </a:bodyPr>
          <a:lstStyle/>
          <a:p>
            <a:pPr marL="285750" indent="-285750">
              <a:buFont typeface="Arial" panose="020B0604020202020204" pitchFamily="34" charset="0"/>
              <a:buChar char="•"/>
            </a:pPr>
            <a:r>
              <a:rPr lang="en-US"/>
              <a:t>Patients who stayed in the Hospital the most were patients with ARF/MOSF w/Sepsis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Patients who stayed in the hospital the least were patients with Lung Cancer.</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These results could be due to,</a:t>
            </a:r>
          </a:p>
          <a:p>
            <a:pPr marL="742950" lvl="1" indent="-285750">
              <a:buFont typeface="Arial" panose="020B0604020202020204" pitchFamily="34" charset="0"/>
              <a:buChar char="•"/>
            </a:pPr>
            <a:r>
              <a:rPr lang="en-US"/>
              <a:t>Extended critical care and recovery time</a:t>
            </a:r>
          </a:p>
          <a:p>
            <a:pPr marL="742950" lvl="1" indent="-285750">
              <a:buFont typeface="Arial" panose="020B0604020202020204" pitchFamily="34" charset="0"/>
              <a:buChar char="•"/>
            </a:pPr>
            <a:r>
              <a:rPr lang="en-US"/>
              <a:t>Focused interventions or advanced disease progression</a:t>
            </a:r>
          </a:p>
        </p:txBody>
      </p:sp>
    </p:spTree>
    <p:extLst>
      <p:ext uri="{BB962C8B-B14F-4D97-AF65-F5344CB8AC3E}">
        <p14:creationId xmlns:p14="http://schemas.microsoft.com/office/powerpoint/2010/main" val="25394579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ata Analytics for Businesses: A Complete Guide">
            <a:extLst>
              <a:ext uri="{FF2B5EF4-FFF2-40B4-BE49-F238E27FC236}">
                <a16:creationId xmlns:a16="http://schemas.microsoft.com/office/drawing/2014/main" id="{E818C155-8FD2-CB49-11AA-EE0507C3EC0D}"/>
              </a:ext>
            </a:extLst>
          </p:cNvPr>
          <p:cNvPicPr>
            <a:picLocks noChangeAspect="1"/>
          </p:cNvPicPr>
          <p:nvPr/>
        </p:nvPicPr>
        <p:blipFill>
          <a:blip r:embed="rId2"/>
          <a:srcRect t="3449" r="-1" b="10506"/>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98A2FD-0DBD-5C32-4CA9-ACC480059733}"/>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Mortality/Survival Factors</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57763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98C7A-356B-04D6-F564-94F09B1B9C45}"/>
              </a:ext>
            </a:extLst>
          </p:cNvPr>
          <p:cNvSpPr>
            <a:spLocks noGrp="1"/>
          </p:cNvSpPr>
          <p:nvPr>
            <p:ph type="title"/>
          </p:nvPr>
        </p:nvSpPr>
        <p:spPr>
          <a:xfrm>
            <a:off x="838200" y="1443"/>
            <a:ext cx="10515600" cy="1325563"/>
          </a:xfrm>
        </p:spPr>
        <p:txBody>
          <a:bodyPr vert="horz" lIns="91440" tIns="45720" rIns="91440" bIns="45720" rtlCol="0" anchor="ctr">
            <a:noAutofit/>
          </a:bodyPr>
          <a:lstStyle/>
          <a:p>
            <a:pPr algn="ctr"/>
            <a:r>
              <a:rPr lang="en-US" sz="3200"/>
              <a:t>Comparison of physician's survival estimates and predictions made by SUPPORT model in terms of actual deaths</a:t>
            </a:r>
          </a:p>
        </p:txBody>
      </p:sp>
      <p:pic>
        <p:nvPicPr>
          <p:cNvPr id="4" name="Content Placeholder 3" descr="A screen shot of a chart&#10;&#10;Description automatically generated">
            <a:extLst>
              <a:ext uri="{FF2B5EF4-FFF2-40B4-BE49-F238E27FC236}">
                <a16:creationId xmlns:a16="http://schemas.microsoft.com/office/drawing/2014/main" id="{2FD0AEA0-56DD-28EA-84E4-B97164CC3E64}"/>
              </a:ext>
            </a:extLst>
          </p:cNvPr>
          <p:cNvPicPr>
            <a:picLocks noGrp="1" noChangeAspect="1"/>
          </p:cNvPicPr>
          <p:nvPr>
            <p:ph idx="1"/>
          </p:nvPr>
        </p:nvPicPr>
        <p:blipFill>
          <a:blip r:embed="rId2"/>
          <a:stretch>
            <a:fillRect/>
          </a:stretch>
        </p:blipFill>
        <p:spPr>
          <a:xfrm>
            <a:off x="2237196" y="1330225"/>
            <a:ext cx="7710525" cy="4613201"/>
          </a:xfrm>
        </p:spPr>
      </p:pic>
      <p:sp>
        <p:nvSpPr>
          <p:cNvPr id="3" name="TextBox 2">
            <a:extLst>
              <a:ext uri="{FF2B5EF4-FFF2-40B4-BE49-F238E27FC236}">
                <a16:creationId xmlns:a16="http://schemas.microsoft.com/office/drawing/2014/main" id="{DB04E184-2D43-A4E5-7101-499F72454C7F}"/>
              </a:ext>
            </a:extLst>
          </p:cNvPr>
          <p:cNvSpPr txBox="1"/>
          <p:nvPr/>
        </p:nvSpPr>
        <p:spPr>
          <a:xfrm>
            <a:off x="1346364" y="6109729"/>
            <a:ext cx="949666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Aptos"/>
                <a:ea typeface="Roboto"/>
                <a:cs typeface="Roboto"/>
              </a:rPr>
              <a:t>Physician's 6 months survival estimates are slightly less precise.</a:t>
            </a:r>
            <a:endParaRPr lang="en-US" sz="2000">
              <a:latin typeface="Aptos"/>
            </a:endParaRPr>
          </a:p>
        </p:txBody>
      </p:sp>
    </p:spTree>
    <p:extLst>
      <p:ext uri="{BB962C8B-B14F-4D97-AF65-F5344CB8AC3E}">
        <p14:creationId xmlns:p14="http://schemas.microsoft.com/office/powerpoint/2010/main" val="767429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6F8D1-9CC0-34A3-8304-91F81B81565D}"/>
              </a:ext>
            </a:extLst>
          </p:cNvPr>
          <p:cNvSpPr>
            <a:spLocks noGrp="1"/>
          </p:cNvSpPr>
          <p:nvPr>
            <p:ph type="title"/>
          </p:nvPr>
        </p:nvSpPr>
        <p:spPr>
          <a:xfrm>
            <a:off x="839788" y="-131"/>
            <a:ext cx="10515600" cy="1325563"/>
          </a:xfrm>
        </p:spPr>
        <p:txBody>
          <a:bodyPr>
            <a:normAutofit/>
          </a:bodyPr>
          <a:lstStyle/>
          <a:p>
            <a:r>
              <a:rPr lang="en-US" sz="3600"/>
              <a:t>Curves of Physician's Survival Estimates and Predictions by SUPPORT Model </a:t>
            </a:r>
          </a:p>
        </p:txBody>
      </p:sp>
      <p:sp>
        <p:nvSpPr>
          <p:cNvPr id="4" name="Text Placeholder 3">
            <a:extLst>
              <a:ext uri="{FF2B5EF4-FFF2-40B4-BE49-F238E27FC236}">
                <a16:creationId xmlns:a16="http://schemas.microsoft.com/office/drawing/2014/main" id="{8B3CE6DE-A2EF-B180-7EA0-502F8D04D146}"/>
              </a:ext>
            </a:extLst>
          </p:cNvPr>
          <p:cNvSpPr>
            <a:spLocks noGrp="1"/>
          </p:cNvSpPr>
          <p:nvPr>
            <p:ph type="body" idx="1"/>
          </p:nvPr>
        </p:nvSpPr>
        <p:spPr>
          <a:xfrm>
            <a:off x="839788" y="931758"/>
            <a:ext cx="5157787" cy="823912"/>
          </a:xfrm>
        </p:spPr>
        <p:txBody>
          <a:bodyPr/>
          <a:lstStyle/>
          <a:p>
            <a:r>
              <a:rPr lang="en-US"/>
              <a:t>SUPPORT Model Predictions</a:t>
            </a:r>
          </a:p>
        </p:txBody>
      </p:sp>
      <p:pic>
        <p:nvPicPr>
          <p:cNvPr id="7" name="Content Placeholder 6" descr="A graph of a support model&#10;&#10;Description automatically generated">
            <a:extLst>
              <a:ext uri="{FF2B5EF4-FFF2-40B4-BE49-F238E27FC236}">
                <a16:creationId xmlns:a16="http://schemas.microsoft.com/office/drawing/2014/main" id="{FA3E61C3-1E06-72C2-D234-32D40CC4033D}"/>
              </a:ext>
            </a:extLst>
          </p:cNvPr>
          <p:cNvPicPr>
            <a:picLocks noGrp="1" noChangeAspect="1"/>
          </p:cNvPicPr>
          <p:nvPr>
            <p:ph sz="half" idx="2"/>
          </p:nvPr>
        </p:nvPicPr>
        <p:blipFill>
          <a:blip r:embed="rId3"/>
          <a:srcRect l="130" t="7126" r="38" b="53"/>
          <a:stretch/>
        </p:blipFill>
        <p:spPr>
          <a:xfrm>
            <a:off x="1384003" y="1791047"/>
            <a:ext cx="4076228" cy="3819420"/>
          </a:xfrm>
        </p:spPr>
      </p:pic>
      <p:sp>
        <p:nvSpPr>
          <p:cNvPr id="5" name="Text Placeholder 4">
            <a:extLst>
              <a:ext uri="{FF2B5EF4-FFF2-40B4-BE49-F238E27FC236}">
                <a16:creationId xmlns:a16="http://schemas.microsoft.com/office/drawing/2014/main" id="{2527DD23-9CDB-E0F9-5890-D87123CC5805}"/>
              </a:ext>
            </a:extLst>
          </p:cNvPr>
          <p:cNvSpPr>
            <a:spLocks noGrp="1"/>
          </p:cNvSpPr>
          <p:nvPr>
            <p:ph type="body" sz="quarter" idx="3"/>
          </p:nvPr>
        </p:nvSpPr>
        <p:spPr>
          <a:xfrm>
            <a:off x="6172200" y="931758"/>
            <a:ext cx="5183188" cy="823912"/>
          </a:xfrm>
        </p:spPr>
        <p:txBody>
          <a:bodyPr/>
          <a:lstStyle/>
          <a:p>
            <a:r>
              <a:rPr lang="en-US"/>
              <a:t>Physician's Survival Estimates</a:t>
            </a:r>
          </a:p>
        </p:txBody>
      </p:sp>
      <p:pic>
        <p:nvPicPr>
          <p:cNvPr id="8" name="Content Placeholder 7">
            <a:extLst>
              <a:ext uri="{FF2B5EF4-FFF2-40B4-BE49-F238E27FC236}">
                <a16:creationId xmlns:a16="http://schemas.microsoft.com/office/drawing/2014/main" id="{19FB3CBC-B606-9770-1D90-923B215C166A}"/>
              </a:ext>
            </a:extLst>
          </p:cNvPr>
          <p:cNvPicPr>
            <a:picLocks noGrp="1" noChangeAspect="1"/>
          </p:cNvPicPr>
          <p:nvPr>
            <p:ph sz="quarter" idx="4"/>
          </p:nvPr>
        </p:nvPicPr>
        <p:blipFill>
          <a:blip r:embed="rId4"/>
          <a:srcRect l="37" t="7095" r="139" b="83"/>
          <a:stretch/>
        </p:blipFill>
        <p:spPr>
          <a:xfrm>
            <a:off x="6822364" y="1791047"/>
            <a:ext cx="3889737" cy="3819420"/>
          </a:xfrm>
        </p:spPr>
      </p:pic>
      <p:sp>
        <p:nvSpPr>
          <p:cNvPr id="3" name="TextBox 2">
            <a:extLst>
              <a:ext uri="{FF2B5EF4-FFF2-40B4-BE49-F238E27FC236}">
                <a16:creationId xmlns:a16="http://schemas.microsoft.com/office/drawing/2014/main" id="{02C90885-A57E-5DB8-DFE8-AF71DC906D41}"/>
              </a:ext>
            </a:extLst>
          </p:cNvPr>
          <p:cNvSpPr txBox="1"/>
          <p:nvPr/>
        </p:nvSpPr>
        <p:spPr>
          <a:xfrm>
            <a:off x="416897" y="5675327"/>
            <a:ext cx="1115668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ptos"/>
                <a:ea typeface="Roboto"/>
                <a:cs typeface="Roboto"/>
              </a:rPr>
              <a:t>SUPPORT models 6 months survival predictions are more consistent. Predictions made by SUPPORT model give higher survival estimates than those made by physicians. Highest counts of estimates given by SUPPORT model are 70% and by physicians are 50%. Second highest is 0% for the both. </a:t>
            </a:r>
            <a:endParaRPr lang="en-US" sz="2000">
              <a:latin typeface="Aptos"/>
            </a:endParaRPr>
          </a:p>
        </p:txBody>
      </p:sp>
    </p:spTree>
    <p:extLst>
      <p:ext uri="{BB962C8B-B14F-4D97-AF65-F5344CB8AC3E}">
        <p14:creationId xmlns:p14="http://schemas.microsoft.com/office/powerpoint/2010/main" val="413516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4C807-1AC3-8084-2190-0A9D59D2F974}"/>
              </a:ext>
            </a:extLst>
          </p:cNvPr>
          <p:cNvSpPr>
            <a:spLocks noGrp="1"/>
          </p:cNvSpPr>
          <p:nvPr>
            <p:ph type="title"/>
          </p:nvPr>
        </p:nvSpPr>
        <p:spPr>
          <a:xfrm>
            <a:off x="839788" y="12464"/>
            <a:ext cx="10515600" cy="1325563"/>
          </a:xfrm>
        </p:spPr>
        <p:txBody>
          <a:bodyPr vert="horz" lIns="91440" tIns="45720" rIns="91440" bIns="45720" rtlCol="0" anchor="ctr">
            <a:normAutofit/>
          </a:bodyPr>
          <a:lstStyle/>
          <a:p>
            <a:r>
              <a:rPr lang="en-US" sz="3600"/>
              <a:t>Compare Physician's Survival Estimates and Predictions by SUPPORT Model </a:t>
            </a:r>
          </a:p>
        </p:txBody>
      </p:sp>
      <p:sp>
        <p:nvSpPr>
          <p:cNvPr id="3" name="Text Placeholder 2">
            <a:extLst>
              <a:ext uri="{FF2B5EF4-FFF2-40B4-BE49-F238E27FC236}">
                <a16:creationId xmlns:a16="http://schemas.microsoft.com/office/drawing/2014/main" id="{D56C0BB3-45C5-C110-F02C-4FBC7AA37619}"/>
              </a:ext>
            </a:extLst>
          </p:cNvPr>
          <p:cNvSpPr>
            <a:spLocks noGrp="1"/>
          </p:cNvSpPr>
          <p:nvPr>
            <p:ph type="body" idx="1"/>
          </p:nvPr>
        </p:nvSpPr>
        <p:spPr>
          <a:xfrm>
            <a:off x="839788" y="837295"/>
            <a:ext cx="5157787" cy="823912"/>
          </a:xfrm>
        </p:spPr>
        <p:txBody>
          <a:bodyPr/>
          <a:lstStyle/>
          <a:p>
            <a:r>
              <a:rPr lang="en-US"/>
              <a:t>SUPPORT Model Predictions</a:t>
            </a:r>
          </a:p>
        </p:txBody>
      </p:sp>
      <p:pic>
        <p:nvPicPr>
          <p:cNvPr id="7" name="Content Placeholder 6" descr="A graph of blue lines&#10;&#10;Description automatically generated">
            <a:extLst>
              <a:ext uri="{FF2B5EF4-FFF2-40B4-BE49-F238E27FC236}">
                <a16:creationId xmlns:a16="http://schemas.microsoft.com/office/drawing/2014/main" id="{5090AEE9-C2E3-6F28-B6CA-A0547FB29FEF}"/>
              </a:ext>
            </a:extLst>
          </p:cNvPr>
          <p:cNvPicPr>
            <a:picLocks noGrp="1" noChangeAspect="1"/>
          </p:cNvPicPr>
          <p:nvPr>
            <p:ph sz="half" idx="2"/>
          </p:nvPr>
        </p:nvPicPr>
        <p:blipFill>
          <a:blip r:embed="rId3"/>
          <a:srcRect l="8102" t="7363" r="13257" b="2850"/>
          <a:stretch/>
        </p:blipFill>
        <p:spPr>
          <a:xfrm>
            <a:off x="-508" y="1789185"/>
            <a:ext cx="6618064" cy="4083793"/>
          </a:xfrm>
        </p:spPr>
      </p:pic>
      <p:sp>
        <p:nvSpPr>
          <p:cNvPr id="5" name="Text Placeholder 4">
            <a:extLst>
              <a:ext uri="{FF2B5EF4-FFF2-40B4-BE49-F238E27FC236}">
                <a16:creationId xmlns:a16="http://schemas.microsoft.com/office/drawing/2014/main" id="{305EDDDF-8DE1-6A0E-0B5A-ED4FA15EF7D7}"/>
              </a:ext>
            </a:extLst>
          </p:cNvPr>
          <p:cNvSpPr>
            <a:spLocks noGrp="1"/>
          </p:cNvSpPr>
          <p:nvPr>
            <p:ph type="body" sz="quarter" idx="3"/>
          </p:nvPr>
        </p:nvSpPr>
        <p:spPr>
          <a:xfrm>
            <a:off x="6172200" y="837295"/>
            <a:ext cx="5183188" cy="823912"/>
          </a:xfrm>
        </p:spPr>
        <p:txBody>
          <a:bodyPr/>
          <a:lstStyle/>
          <a:p>
            <a:r>
              <a:rPr lang="en-US" b="1">
                <a:latin typeface="Aptos"/>
                <a:ea typeface="Aptos"/>
                <a:cs typeface="Aptos"/>
              </a:rPr>
              <a:t>Physician's Survival Estimates</a:t>
            </a:r>
            <a:endParaRPr lang="en-US"/>
          </a:p>
        </p:txBody>
      </p:sp>
      <p:pic>
        <p:nvPicPr>
          <p:cNvPr id="8" name="Content Placeholder 7" descr="A graph with blue lines&#10;&#10;Description automatically generated">
            <a:extLst>
              <a:ext uri="{FF2B5EF4-FFF2-40B4-BE49-F238E27FC236}">
                <a16:creationId xmlns:a16="http://schemas.microsoft.com/office/drawing/2014/main" id="{E3937C92-A2C5-5225-8F45-E06608B675E2}"/>
              </a:ext>
            </a:extLst>
          </p:cNvPr>
          <p:cNvPicPr>
            <a:picLocks noGrp="1" noChangeAspect="1"/>
          </p:cNvPicPr>
          <p:nvPr>
            <p:ph sz="quarter" idx="4"/>
          </p:nvPr>
        </p:nvPicPr>
        <p:blipFill>
          <a:blip r:embed="rId4"/>
          <a:stretch>
            <a:fillRect/>
          </a:stretch>
        </p:blipFill>
        <p:spPr>
          <a:xfrm>
            <a:off x="6173809" y="1762376"/>
            <a:ext cx="5103000" cy="4114800"/>
          </a:xfrm>
        </p:spPr>
      </p:pic>
      <p:sp>
        <p:nvSpPr>
          <p:cNvPr id="12" name="TextBox 11">
            <a:extLst>
              <a:ext uri="{FF2B5EF4-FFF2-40B4-BE49-F238E27FC236}">
                <a16:creationId xmlns:a16="http://schemas.microsoft.com/office/drawing/2014/main" id="{F5004E8F-1AB8-8923-6191-85DA3858AB37}"/>
              </a:ext>
            </a:extLst>
          </p:cNvPr>
          <p:cNvSpPr txBox="1"/>
          <p:nvPr/>
        </p:nvSpPr>
        <p:spPr>
          <a:xfrm>
            <a:off x="313571" y="5851530"/>
            <a:ext cx="1153705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ptos"/>
                <a:ea typeface="Roboto"/>
                <a:cs typeface="Roboto"/>
              </a:rPr>
              <a:t>The main differences are observed at 20% vs 80% and 50% and 60%, which could result from physicians' rounding percentage. Further information on how the estimates and predictions are given is necessary.</a:t>
            </a:r>
            <a:endParaRPr lang="en-US" sz="2000">
              <a:latin typeface="Aptos"/>
            </a:endParaRPr>
          </a:p>
        </p:txBody>
      </p:sp>
    </p:spTree>
    <p:extLst>
      <p:ext uri="{BB962C8B-B14F-4D97-AF65-F5344CB8AC3E}">
        <p14:creationId xmlns:p14="http://schemas.microsoft.com/office/powerpoint/2010/main" val="3291364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46E3B-1621-B505-E116-53181CEA74B1}"/>
              </a:ext>
            </a:extLst>
          </p:cNvPr>
          <p:cNvSpPr>
            <a:spLocks noGrp="1"/>
          </p:cNvSpPr>
          <p:nvPr>
            <p:ph type="title"/>
          </p:nvPr>
        </p:nvSpPr>
        <p:spPr/>
        <p:txBody>
          <a:bodyPr vert="horz" lIns="91440" tIns="45720" rIns="91440" bIns="45720" rtlCol="0" anchor="ctr">
            <a:normAutofit/>
          </a:bodyPr>
          <a:lstStyle/>
          <a:p>
            <a:r>
              <a:rPr lang="en-US"/>
              <a:t>What Percentage of Deaths Were Deaths in Hospital?</a:t>
            </a:r>
          </a:p>
        </p:txBody>
      </p:sp>
      <p:pic>
        <p:nvPicPr>
          <p:cNvPr id="4" name="Content Placeholder 3">
            <a:extLst>
              <a:ext uri="{FF2B5EF4-FFF2-40B4-BE49-F238E27FC236}">
                <a16:creationId xmlns:a16="http://schemas.microsoft.com/office/drawing/2014/main" id="{6FD7DB61-1728-455C-90E4-2FB953A9A973}"/>
              </a:ext>
            </a:extLst>
          </p:cNvPr>
          <p:cNvPicPr>
            <a:picLocks noGrp="1" noChangeAspect="1"/>
          </p:cNvPicPr>
          <p:nvPr>
            <p:ph idx="1"/>
          </p:nvPr>
        </p:nvPicPr>
        <p:blipFill>
          <a:blip r:embed="rId2"/>
          <a:stretch>
            <a:fillRect/>
          </a:stretch>
        </p:blipFill>
        <p:spPr>
          <a:xfrm>
            <a:off x="1593273" y="2019804"/>
            <a:ext cx="8849590" cy="3893709"/>
          </a:xfrm>
        </p:spPr>
      </p:pic>
      <p:sp>
        <p:nvSpPr>
          <p:cNvPr id="5" name="TextBox 4">
            <a:extLst>
              <a:ext uri="{FF2B5EF4-FFF2-40B4-BE49-F238E27FC236}">
                <a16:creationId xmlns:a16="http://schemas.microsoft.com/office/drawing/2014/main" id="{809F1AED-381E-A497-6C1A-4525EF071AEC}"/>
              </a:ext>
            </a:extLst>
          </p:cNvPr>
          <p:cNvSpPr txBox="1"/>
          <p:nvPr/>
        </p:nvSpPr>
        <p:spPr>
          <a:xfrm>
            <a:off x="836265" y="5933398"/>
            <a:ext cx="10346826" cy="6481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n-US" sz="2000">
                <a:latin typeface="Aptos"/>
                <a:ea typeface="Roboto"/>
                <a:cs typeface="Roboto"/>
              </a:rPr>
              <a:t>Deaths in hospital are relatively low, which can potentially mean higher chances of survival if a patient is in hospital.</a:t>
            </a:r>
            <a:endParaRPr lang="en-US" sz="2000">
              <a:latin typeface="Aptos"/>
            </a:endParaRPr>
          </a:p>
        </p:txBody>
      </p:sp>
    </p:spTree>
    <p:extLst>
      <p:ext uri="{BB962C8B-B14F-4D97-AF65-F5344CB8AC3E}">
        <p14:creationId xmlns:p14="http://schemas.microsoft.com/office/powerpoint/2010/main" val="578906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7EDFD-9EC6-6F01-C3CF-EE9576673422}"/>
              </a:ext>
            </a:extLst>
          </p:cNvPr>
          <p:cNvSpPr>
            <a:spLocks noGrp="1"/>
          </p:cNvSpPr>
          <p:nvPr>
            <p:ph type="title"/>
          </p:nvPr>
        </p:nvSpPr>
        <p:spPr>
          <a:xfrm>
            <a:off x="838200" y="-131"/>
            <a:ext cx="10515600" cy="1325563"/>
          </a:xfrm>
        </p:spPr>
        <p:txBody>
          <a:bodyPr vert="horz" lIns="91440" tIns="45720" rIns="91440" bIns="45720" rtlCol="0" anchor="ctr">
            <a:normAutofit/>
          </a:bodyPr>
          <a:lstStyle/>
          <a:p>
            <a:r>
              <a:rPr lang="en-US" sz="3600"/>
              <a:t>Potential Correlation Between the Do Not Resuscitate Order and Mortality</a:t>
            </a:r>
          </a:p>
        </p:txBody>
      </p:sp>
      <p:pic>
        <p:nvPicPr>
          <p:cNvPr id="4" name="Content Placeholder 3">
            <a:extLst>
              <a:ext uri="{FF2B5EF4-FFF2-40B4-BE49-F238E27FC236}">
                <a16:creationId xmlns:a16="http://schemas.microsoft.com/office/drawing/2014/main" id="{C0A4440F-1B94-3AC5-76D5-6D887BA41906}"/>
              </a:ext>
            </a:extLst>
          </p:cNvPr>
          <p:cNvPicPr>
            <a:picLocks noGrp="1" noChangeAspect="1"/>
          </p:cNvPicPr>
          <p:nvPr>
            <p:ph idx="1"/>
          </p:nvPr>
        </p:nvPicPr>
        <p:blipFill>
          <a:blip r:embed="rId3"/>
          <a:stretch>
            <a:fillRect/>
          </a:stretch>
        </p:blipFill>
        <p:spPr>
          <a:xfrm>
            <a:off x="2463031" y="1364551"/>
            <a:ext cx="7304423" cy="4535277"/>
          </a:xfrm>
        </p:spPr>
      </p:pic>
      <p:sp>
        <p:nvSpPr>
          <p:cNvPr id="3" name="TextBox 2">
            <a:extLst>
              <a:ext uri="{FF2B5EF4-FFF2-40B4-BE49-F238E27FC236}">
                <a16:creationId xmlns:a16="http://schemas.microsoft.com/office/drawing/2014/main" id="{CECD185A-4D8F-9417-7B7F-479EDE4F4800}"/>
              </a:ext>
            </a:extLst>
          </p:cNvPr>
          <p:cNvSpPr txBox="1"/>
          <p:nvPr/>
        </p:nvSpPr>
        <p:spPr>
          <a:xfrm>
            <a:off x="347624" y="5971309"/>
            <a:ext cx="1148415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ptos"/>
                <a:cs typeface="Roboto"/>
              </a:rPr>
              <a:t>Mortality is significantly higher for patients who gave the Do Not Resuscitate Order after first admission compared to those who had the Do Not Resuscitate Order before first admission or did not have it at all.</a:t>
            </a:r>
          </a:p>
        </p:txBody>
      </p:sp>
    </p:spTree>
    <p:extLst>
      <p:ext uri="{BB962C8B-B14F-4D97-AF65-F5344CB8AC3E}">
        <p14:creationId xmlns:p14="http://schemas.microsoft.com/office/powerpoint/2010/main" val="1750010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0F1C5-0EA3-3DE9-1B05-369351B1D265}"/>
              </a:ext>
            </a:extLst>
          </p:cNvPr>
          <p:cNvSpPr>
            <a:spLocks noGrp="1"/>
          </p:cNvSpPr>
          <p:nvPr>
            <p:ph type="title"/>
          </p:nvPr>
        </p:nvSpPr>
        <p:spPr>
          <a:xfrm>
            <a:off x="838200" y="1443"/>
            <a:ext cx="10515600" cy="1325563"/>
          </a:xfrm>
        </p:spPr>
        <p:txBody>
          <a:bodyPr vert="horz" lIns="91440" tIns="45720" rIns="91440" bIns="45720" rtlCol="0" anchor="ctr">
            <a:noAutofit/>
          </a:bodyPr>
          <a:lstStyle/>
          <a:p>
            <a:r>
              <a:rPr lang="en-US" sz="3600"/>
              <a:t>Comparison of Total Days in Hospital and the Day of the Do Not Resuscitate Order in Terms of Deaths</a:t>
            </a:r>
          </a:p>
        </p:txBody>
      </p:sp>
      <p:pic>
        <p:nvPicPr>
          <p:cNvPr id="4" name="Content Placeholder 3">
            <a:extLst>
              <a:ext uri="{FF2B5EF4-FFF2-40B4-BE49-F238E27FC236}">
                <a16:creationId xmlns:a16="http://schemas.microsoft.com/office/drawing/2014/main" id="{2E792B85-0980-2CE2-EEA4-10B78F4D868D}"/>
              </a:ext>
            </a:extLst>
          </p:cNvPr>
          <p:cNvPicPr>
            <a:picLocks noGrp="1" noChangeAspect="1"/>
          </p:cNvPicPr>
          <p:nvPr>
            <p:ph idx="1"/>
          </p:nvPr>
        </p:nvPicPr>
        <p:blipFill>
          <a:blip r:embed="rId2"/>
          <a:srcRect b="6655"/>
          <a:stretch/>
        </p:blipFill>
        <p:spPr>
          <a:xfrm>
            <a:off x="2147455" y="1209684"/>
            <a:ext cx="7820120" cy="4489611"/>
          </a:xfrm>
        </p:spPr>
      </p:pic>
      <p:sp>
        <p:nvSpPr>
          <p:cNvPr id="5" name="TextBox 4">
            <a:extLst>
              <a:ext uri="{FF2B5EF4-FFF2-40B4-BE49-F238E27FC236}">
                <a16:creationId xmlns:a16="http://schemas.microsoft.com/office/drawing/2014/main" id="{DF6AC034-3068-1D9C-3584-426F7B67EB32}"/>
              </a:ext>
            </a:extLst>
          </p:cNvPr>
          <p:cNvSpPr txBox="1"/>
          <p:nvPr/>
        </p:nvSpPr>
        <p:spPr>
          <a:xfrm>
            <a:off x="818160" y="5815320"/>
            <a:ext cx="1050111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ptos"/>
                <a:ea typeface="Roboto"/>
                <a:cs typeface="Roboto"/>
              </a:rPr>
              <a:t>There a connection between the day of Do Not Resuscitate order and length of stay in hospital but no correlation between them in the number of deaths.</a:t>
            </a:r>
            <a:endParaRPr lang="en-US" sz="2000">
              <a:latin typeface="Aptos"/>
            </a:endParaRPr>
          </a:p>
        </p:txBody>
      </p:sp>
    </p:spTree>
    <p:extLst>
      <p:ext uri="{BB962C8B-B14F-4D97-AF65-F5344CB8AC3E}">
        <p14:creationId xmlns:p14="http://schemas.microsoft.com/office/powerpoint/2010/main" val="220218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27D5F-BB43-124F-E7E5-40E6C8CBFA5C}"/>
              </a:ext>
            </a:extLst>
          </p:cNvPr>
          <p:cNvSpPr>
            <a:spLocks noGrp="1"/>
          </p:cNvSpPr>
          <p:nvPr>
            <p:ph type="title"/>
          </p:nvPr>
        </p:nvSpPr>
        <p:spPr/>
        <p:txBody>
          <a:bodyPr/>
          <a:lstStyle/>
          <a:p>
            <a:r>
              <a:rPr lang="en-US"/>
              <a:t>Methodology and Technology</a:t>
            </a:r>
          </a:p>
        </p:txBody>
      </p:sp>
      <p:grpSp>
        <p:nvGrpSpPr>
          <p:cNvPr id="4" name="Group 3">
            <a:extLst>
              <a:ext uri="{FF2B5EF4-FFF2-40B4-BE49-F238E27FC236}">
                <a16:creationId xmlns:a16="http://schemas.microsoft.com/office/drawing/2014/main" id="{ABFF702C-B7FE-CDBC-B701-E2DF1370AFE5}"/>
              </a:ext>
            </a:extLst>
          </p:cNvPr>
          <p:cNvGrpSpPr/>
          <p:nvPr/>
        </p:nvGrpSpPr>
        <p:grpSpPr>
          <a:xfrm>
            <a:off x="833201" y="3311709"/>
            <a:ext cx="3730573" cy="1751028"/>
            <a:chOff x="833201" y="3311709"/>
            <a:chExt cx="3730573" cy="1751028"/>
          </a:xfrm>
        </p:grpSpPr>
        <p:pic>
          <p:nvPicPr>
            <p:cNvPr id="3" name="Picture 2" descr="A close up of a logo&#10;&#10;Description automatically generated">
              <a:extLst>
                <a:ext uri="{FF2B5EF4-FFF2-40B4-BE49-F238E27FC236}">
                  <a16:creationId xmlns:a16="http://schemas.microsoft.com/office/drawing/2014/main" id="{C4FB5143-C0EE-E1BD-4735-425A1E97AC6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33201" y="3311709"/>
              <a:ext cx="3730573" cy="1204401"/>
            </a:xfrm>
            <a:prstGeom prst="rect">
              <a:avLst/>
            </a:prstGeom>
          </p:spPr>
        </p:pic>
        <p:pic>
          <p:nvPicPr>
            <p:cNvPr id="6" name="Picture 5" descr="A green and white logo&#10;&#10;Description automatically generated">
              <a:extLst>
                <a:ext uri="{FF2B5EF4-FFF2-40B4-BE49-F238E27FC236}">
                  <a16:creationId xmlns:a16="http://schemas.microsoft.com/office/drawing/2014/main" id="{76722902-E6F8-9326-750E-190CB07F1744}"/>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2505847" y="4222173"/>
              <a:ext cx="1085881" cy="840564"/>
            </a:xfrm>
            <a:prstGeom prst="rect">
              <a:avLst/>
            </a:prstGeom>
          </p:spPr>
        </p:pic>
      </p:grpSp>
      <p:grpSp>
        <p:nvGrpSpPr>
          <p:cNvPr id="7" name="Group 6">
            <a:extLst>
              <a:ext uri="{FF2B5EF4-FFF2-40B4-BE49-F238E27FC236}">
                <a16:creationId xmlns:a16="http://schemas.microsoft.com/office/drawing/2014/main" id="{A4FA0C5D-C340-2469-B790-93AEE50F4E78}"/>
              </a:ext>
            </a:extLst>
          </p:cNvPr>
          <p:cNvGrpSpPr/>
          <p:nvPr/>
        </p:nvGrpSpPr>
        <p:grpSpPr>
          <a:xfrm>
            <a:off x="5473594" y="1694479"/>
            <a:ext cx="6378569" cy="3667330"/>
            <a:chOff x="5473594" y="1694479"/>
            <a:chExt cx="6378569" cy="3667330"/>
          </a:xfrm>
        </p:grpSpPr>
        <p:pic>
          <p:nvPicPr>
            <p:cNvPr id="15" name="Picture 14" descr="A logo with blue letters&#10;&#10;Description automatically generated">
              <a:extLst>
                <a:ext uri="{FF2B5EF4-FFF2-40B4-BE49-F238E27FC236}">
                  <a16:creationId xmlns:a16="http://schemas.microsoft.com/office/drawing/2014/main" id="{E5F0F860-482D-3CA1-1DD5-27EC724F9CC6}"/>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5473594" y="3010014"/>
              <a:ext cx="3498274" cy="1371601"/>
            </a:xfrm>
            <a:prstGeom prst="rect">
              <a:avLst/>
            </a:prstGeom>
          </p:spPr>
        </p:pic>
        <p:pic>
          <p:nvPicPr>
            <p:cNvPr id="18" name="Picture 17" descr="A blue text on a black background&#10;&#10;Description automatically generated">
              <a:extLst>
                <a:ext uri="{FF2B5EF4-FFF2-40B4-BE49-F238E27FC236}">
                  <a16:creationId xmlns:a16="http://schemas.microsoft.com/office/drawing/2014/main" id="{BE8496AD-4955-B807-52E5-6256B48DFCB1}"/>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5535957" y="1694479"/>
              <a:ext cx="2857500" cy="1162050"/>
            </a:xfrm>
            <a:prstGeom prst="rect">
              <a:avLst/>
            </a:prstGeom>
          </p:spPr>
        </p:pic>
        <p:pic>
          <p:nvPicPr>
            <p:cNvPr id="21" name="Picture 20" descr="A blue and orange logo&#10;&#10;Description automatically generated">
              <a:extLst>
                <a:ext uri="{FF2B5EF4-FFF2-40B4-BE49-F238E27FC236}">
                  <a16:creationId xmlns:a16="http://schemas.microsoft.com/office/drawing/2014/main" id="{E115A769-3D98-C0F2-6CBB-1E4F0D2855CA}"/>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7705410" y="2560512"/>
              <a:ext cx="3998138" cy="758065"/>
            </a:xfrm>
            <a:prstGeom prst="rect">
              <a:avLst/>
            </a:prstGeom>
          </p:spPr>
        </p:pic>
        <p:pic>
          <p:nvPicPr>
            <p:cNvPr id="24" name="Picture 23" descr="A close-up of a logo&#10;&#10;Description automatically generated">
              <a:extLst>
                <a:ext uri="{FF2B5EF4-FFF2-40B4-BE49-F238E27FC236}">
                  <a16:creationId xmlns:a16="http://schemas.microsoft.com/office/drawing/2014/main" id="{068D0673-FE59-3AC1-CA4F-1A27D2848428}"/>
                </a:ext>
              </a:extLst>
            </p:cNvPr>
            <p:cNvPicPr>
              <a:picLocks noChangeAspect="1"/>
            </p:cNvPicPr>
            <p:nvPr/>
          </p:nvPicPr>
          <p:blipFill>
            <a:blip r:embed="rId13">
              <a:extLst>
                <a:ext uri="{837473B0-CC2E-450A-ABE3-18F120FF3D39}">
                  <a1611:picAttrSrcUrl xmlns:a1611="http://schemas.microsoft.com/office/drawing/2016/11/main" r:id="rId14"/>
                </a:ext>
              </a:extLst>
            </a:blip>
            <a:srcRect t="-1250" r="1285" b="14549"/>
            <a:stretch/>
          </p:blipFill>
          <p:spPr>
            <a:xfrm>
              <a:off x="7856047" y="4263457"/>
              <a:ext cx="3996116" cy="1098352"/>
            </a:xfrm>
            <a:prstGeom prst="rect">
              <a:avLst/>
            </a:prstGeom>
          </p:spPr>
        </p:pic>
      </p:grpSp>
      <p:pic>
        <p:nvPicPr>
          <p:cNvPr id="31" name="Content Placeholder 5" descr="Plotly - Wikipedia">
            <a:extLst>
              <a:ext uri="{FF2B5EF4-FFF2-40B4-BE49-F238E27FC236}">
                <a16:creationId xmlns:a16="http://schemas.microsoft.com/office/drawing/2014/main" id="{B9BF98FF-9797-8449-5AC1-37B6D3C89F7E}"/>
              </a:ext>
            </a:extLst>
          </p:cNvPr>
          <p:cNvPicPr>
            <a:picLocks noGrp="1" noChangeAspect="1"/>
          </p:cNvPicPr>
          <p:nvPr>
            <p:ph idx="1"/>
          </p:nvPr>
        </p:nvPicPr>
        <p:blipFill>
          <a:blip r:embed="rId15"/>
          <a:stretch>
            <a:fillRect/>
          </a:stretch>
        </p:blipFill>
        <p:spPr>
          <a:xfrm>
            <a:off x="4955831" y="5360674"/>
            <a:ext cx="4015034" cy="1146067"/>
          </a:xfrm>
        </p:spPr>
      </p:pic>
      <p:grpSp>
        <p:nvGrpSpPr>
          <p:cNvPr id="5" name="Group 4">
            <a:extLst>
              <a:ext uri="{FF2B5EF4-FFF2-40B4-BE49-F238E27FC236}">
                <a16:creationId xmlns:a16="http://schemas.microsoft.com/office/drawing/2014/main" id="{20779161-D80C-E090-D9C6-FE8C6FC80C70}"/>
              </a:ext>
            </a:extLst>
          </p:cNvPr>
          <p:cNvGrpSpPr/>
          <p:nvPr/>
        </p:nvGrpSpPr>
        <p:grpSpPr>
          <a:xfrm>
            <a:off x="836200" y="5178748"/>
            <a:ext cx="3841284" cy="1331217"/>
            <a:chOff x="836200" y="5178748"/>
            <a:chExt cx="3841284" cy="1331217"/>
          </a:xfrm>
        </p:grpSpPr>
        <p:pic>
          <p:nvPicPr>
            <p:cNvPr id="12" name="Picture 11" descr="A logo with orange and grey circles&#10;&#10;Description automatically generated">
              <a:extLst>
                <a:ext uri="{FF2B5EF4-FFF2-40B4-BE49-F238E27FC236}">
                  <a16:creationId xmlns:a16="http://schemas.microsoft.com/office/drawing/2014/main" id="{8A3F95F5-632F-1CAC-83E6-7C202B994523}"/>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3588012" y="5229343"/>
              <a:ext cx="1089472" cy="1231875"/>
            </a:xfrm>
            <a:prstGeom prst="rect">
              <a:avLst/>
            </a:prstGeom>
          </p:spPr>
        </p:pic>
        <p:pic>
          <p:nvPicPr>
            <p:cNvPr id="33" name="Content Placeholder 8" descr="Google Colab - A Step-by-step Guide - AlgoTrading101 Blog">
              <a:extLst>
                <a:ext uri="{FF2B5EF4-FFF2-40B4-BE49-F238E27FC236}">
                  <a16:creationId xmlns:a16="http://schemas.microsoft.com/office/drawing/2014/main" id="{6B51FDA1-8BAD-E3BC-DB8B-027EAB3EA6F1}"/>
                </a:ext>
              </a:extLst>
            </p:cNvPr>
            <p:cNvPicPr>
              <a:picLocks noChangeAspect="1"/>
            </p:cNvPicPr>
            <p:nvPr/>
          </p:nvPicPr>
          <p:blipFill>
            <a:blip r:embed="rId18"/>
            <a:stretch>
              <a:fillRect/>
            </a:stretch>
          </p:blipFill>
          <p:spPr>
            <a:xfrm>
              <a:off x="836200" y="5178748"/>
              <a:ext cx="1970331" cy="1331217"/>
            </a:xfrm>
            <a:prstGeom prst="rect">
              <a:avLst/>
            </a:prstGeom>
          </p:spPr>
        </p:pic>
      </p:grpSp>
      <p:pic>
        <p:nvPicPr>
          <p:cNvPr id="35" name="Content Placeholder 11" descr="What is Agile Methodology? A 10-Minute Guide | Motion">
            <a:extLst>
              <a:ext uri="{FF2B5EF4-FFF2-40B4-BE49-F238E27FC236}">
                <a16:creationId xmlns:a16="http://schemas.microsoft.com/office/drawing/2014/main" id="{A7F597F5-9F61-2242-CBD3-A1C097B7A08D}"/>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836986" y="1357842"/>
            <a:ext cx="3744045" cy="2077165"/>
          </a:xfrm>
          <a:prstGeom prst="rect">
            <a:avLst/>
          </a:prstGeom>
        </p:spPr>
      </p:pic>
    </p:spTree>
    <p:extLst>
      <p:ext uri="{BB962C8B-B14F-4D97-AF65-F5344CB8AC3E}">
        <p14:creationId xmlns:p14="http://schemas.microsoft.com/office/powerpoint/2010/main" val="3308008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anim calcmode="lin" valueType="num">
                                      <p:cBhvr additive="base">
                                        <p:cTn id="29" dur="500" fill="hold"/>
                                        <p:tgtEl>
                                          <p:spTgt spid="31"/>
                                        </p:tgtEl>
                                        <p:attrNameLst>
                                          <p:attrName>ppt_x</p:attrName>
                                        </p:attrNameLst>
                                      </p:cBhvr>
                                      <p:tavLst>
                                        <p:tav tm="0">
                                          <p:val>
                                            <p:strVal val="#ppt_x"/>
                                          </p:val>
                                        </p:tav>
                                        <p:tav tm="100000">
                                          <p:val>
                                            <p:strVal val="#ppt_x"/>
                                          </p:val>
                                        </p:tav>
                                      </p:tavLst>
                                    </p:anim>
                                    <p:anim calcmode="lin" valueType="num">
                                      <p:cBhvr additive="base">
                                        <p:cTn id="30"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78547-8812-64CB-D6E6-9BB7DB6F33A9}"/>
              </a:ext>
            </a:extLst>
          </p:cNvPr>
          <p:cNvSpPr>
            <a:spLocks noGrp="1"/>
          </p:cNvSpPr>
          <p:nvPr>
            <p:ph type="title"/>
          </p:nvPr>
        </p:nvSpPr>
        <p:spPr>
          <a:xfrm>
            <a:off x="838200" y="18761"/>
            <a:ext cx="10515600" cy="1325563"/>
          </a:xfrm>
        </p:spPr>
        <p:txBody>
          <a:bodyPr>
            <a:normAutofit/>
          </a:bodyPr>
          <a:lstStyle/>
          <a:p>
            <a:r>
              <a:rPr lang="en-US" sz="3600"/>
              <a:t>Potential Correlation Between Number of Comorbidities and Mortality</a:t>
            </a:r>
          </a:p>
        </p:txBody>
      </p:sp>
      <p:pic>
        <p:nvPicPr>
          <p:cNvPr id="4" name="Content Placeholder 3" descr="A graph of different colored bars&#10;&#10;Description automatically generated">
            <a:extLst>
              <a:ext uri="{FF2B5EF4-FFF2-40B4-BE49-F238E27FC236}">
                <a16:creationId xmlns:a16="http://schemas.microsoft.com/office/drawing/2014/main" id="{1184B24B-F610-31B7-39A2-7509100F786F}"/>
              </a:ext>
            </a:extLst>
          </p:cNvPr>
          <p:cNvPicPr>
            <a:picLocks noGrp="1" noChangeAspect="1"/>
          </p:cNvPicPr>
          <p:nvPr>
            <p:ph idx="1"/>
          </p:nvPr>
        </p:nvPicPr>
        <p:blipFill>
          <a:blip r:embed="rId3"/>
          <a:stretch>
            <a:fillRect/>
          </a:stretch>
        </p:blipFill>
        <p:spPr>
          <a:xfrm>
            <a:off x="2493819" y="1202932"/>
            <a:ext cx="7696968" cy="4751105"/>
          </a:xfrm>
        </p:spPr>
      </p:pic>
      <p:sp>
        <p:nvSpPr>
          <p:cNvPr id="5" name="TextBox 4">
            <a:extLst>
              <a:ext uri="{FF2B5EF4-FFF2-40B4-BE49-F238E27FC236}">
                <a16:creationId xmlns:a16="http://schemas.microsoft.com/office/drawing/2014/main" id="{A9F4FA08-106F-FF9F-FEF4-8BA2AC966DAA}"/>
              </a:ext>
            </a:extLst>
          </p:cNvPr>
          <p:cNvSpPr txBox="1"/>
          <p:nvPr/>
        </p:nvSpPr>
        <p:spPr>
          <a:xfrm>
            <a:off x="840989" y="6016842"/>
            <a:ext cx="10510561" cy="6481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n-US" sz="2000">
                <a:latin typeface="Aptos"/>
                <a:ea typeface="Roboto"/>
                <a:cs typeface="Roboto"/>
              </a:rPr>
              <a:t>The number of comorbidities does not seem to be linked to mortality, with the highest mortality with 1 and 2 comorbidities and almost 50% chance of survival with zero comorbidities.</a:t>
            </a:r>
          </a:p>
        </p:txBody>
      </p:sp>
    </p:spTree>
    <p:extLst>
      <p:ext uri="{BB962C8B-B14F-4D97-AF65-F5344CB8AC3E}">
        <p14:creationId xmlns:p14="http://schemas.microsoft.com/office/powerpoint/2010/main" val="167910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CB92A22D-C465-F8A5-8347-DC662275DB68}"/>
              </a:ext>
            </a:extLst>
          </p:cNvPr>
          <p:cNvSpPr>
            <a:spLocks noGrp="1"/>
          </p:cNvSpPr>
          <p:nvPr>
            <p:ph type="title"/>
          </p:nvPr>
        </p:nvSpPr>
        <p:spPr>
          <a:xfrm>
            <a:off x="838200" y="643467"/>
            <a:ext cx="2951205" cy="5571066"/>
          </a:xfrm>
        </p:spPr>
        <p:txBody>
          <a:bodyPr>
            <a:normAutofit/>
          </a:bodyPr>
          <a:lstStyle/>
          <a:p>
            <a:r>
              <a:rPr lang="en-US">
                <a:solidFill>
                  <a:srgbClr val="FFFFFF"/>
                </a:solidFill>
              </a:rPr>
              <a:t>Are the hospital charges different for people from different races?</a:t>
            </a:r>
          </a:p>
        </p:txBody>
      </p:sp>
      <p:graphicFrame>
        <p:nvGraphicFramePr>
          <p:cNvPr id="5" name="Content Placeholder 2">
            <a:extLst>
              <a:ext uri="{FF2B5EF4-FFF2-40B4-BE49-F238E27FC236}">
                <a16:creationId xmlns:a16="http://schemas.microsoft.com/office/drawing/2014/main" id="{ED58BB47-1A39-D385-E8F9-372114B62AF7}"/>
              </a:ext>
            </a:extLst>
          </p:cNvPr>
          <p:cNvGraphicFramePr>
            <a:graphicFrameLocks noGrp="1"/>
          </p:cNvGraphicFramePr>
          <p:nvPr>
            <p:ph idx="1"/>
          </p:nvPr>
        </p:nvGraphicFramePr>
        <p:xfrm>
          <a:off x="5207640" y="643466"/>
          <a:ext cx="6291714" cy="55307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46098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40037747-E2A3-0B10-0BCA-1F5B6DDBB855}"/>
              </a:ext>
            </a:extLst>
          </p:cNvPr>
          <p:cNvSpPr>
            <a:spLocks noGrp="1"/>
          </p:cNvSpPr>
          <p:nvPr>
            <p:ph type="title"/>
          </p:nvPr>
        </p:nvSpPr>
        <p:spPr>
          <a:xfrm>
            <a:off x="411480" y="991443"/>
            <a:ext cx="4443154" cy="1087819"/>
          </a:xfrm>
        </p:spPr>
        <p:txBody>
          <a:bodyPr vert="horz" lIns="91440" tIns="45720" rIns="91440" bIns="45720" rtlCol="0" anchor="b">
            <a:normAutofit/>
          </a:bodyPr>
          <a:lstStyle/>
          <a:p>
            <a:r>
              <a:rPr lang="en-US" sz="3100" kern="1200">
                <a:solidFill>
                  <a:schemeClr val="tx1"/>
                </a:solidFill>
                <a:latin typeface="+mj-lt"/>
                <a:ea typeface="+mj-ea"/>
                <a:cs typeface="+mj-cs"/>
              </a:rPr>
              <a:t>Hospital Charges charged to different races</a:t>
            </a:r>
          </a:p>
        </p:txBody>
      </p:sp>
      <p:sp>
        <p:nvSpPr>
          <p:cNvPr id="14" name="Rectangle 13">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 name="Text Placeholder 6">
            <a:extLst>
              <a:ext uri="{FF2B5EF4-FFF2-40B4-BE49-F238E27FC236}">
                <a16:creationId xmlns:a16="http://schemas.microsoft.com/office/drawing/2014/main" id="{E5F30A38-A697-FE58-12FF-49711B3E2801}"/>
              </a:ext>
            </a:extLst>
          </p:cNvPr>
          <p:cNvSpPr>
            <a:spLocks noGrp="1"/>
          </p:cNvSpPr>
          <p:nvPr>
            <p:ph type="body" sz="half" idx="2"/>
          </p:nvPr>
        </p:nvSpPr>
        <p:spPr>
          <a:xfrm>
            <a:off x="411480" y="2684095"/>
            <a:ext cx="4443154" cy="3492868"/>
          </a:xfrm>
        </p:spPr>
        <p:txBody>
          <a:bodyPr vert="horz" lIns="91440" tIns="45720" rIns="91440" bIns="45720" rtlCol="0">
            <a:normAutofit/>
          </a:bodyPr>
          <a:lstStyle/>
          <a:p>
            <a:pPr marL="285750" indent="-228600">
              <a:buFont typeface="Arial" panose="020B0604020202020204" pitchFamily="34" charset="0"/>
              <a:buChar char="•"/>
            </a:pPr>
            <a:r>
              <a:rPr lang="en-US" sz="1500"/>
              <a:t>The plot evidently shows the difference between the charges incurred to people from different races</a:t>
            </a:r>
          </a:p>
          <a:p>
            <a:pPr marL="285750" indent="-228600">
              <a:buFont typeface="Arial" panose="020B0604020202020204" pitchFamily="34" charset="0"/>
              <a:buChar char="•"/>
            </a:pPr>
            <a:r>
              <a:rPr lang="en-US" sz="1500"/>
              <a:t>People belonging to the white and black race have been charged less as compared to other races</a:t>
            </a:r>
          </a:p>
          <a:p>
            <a:pPr marL="285750" indent="-228600">
              <a:buFont typeface="Arial" panose="020B0604020202020204" pitchFamily="34" charset="0"/>
              <a:buChar char="•"/>
            </a:pPr>
            <a:r>
              <a:rPr lang="en-US" sz="1500"/>
              <a:t>People from the Asian race have been charged the most as determined from the available data</a:t>
            </a:r>
          </a:p>
          <a:p>
            <a:pPr indent="-228600">
              <a:buFont typeface="Arial" panose="020B0604020202020204" pitchFamily="34" charset="0"/>
              <a:buChar char="•"/>
            </a:pPr>
            <a:r>
              <a:rPr lang="en-US" sz="1500"/>
              <a:t>  The results can be due to different reasons:</a:t>
            </a:r>
          </a:p>
          <a:p>
            <a:pPr marL="285750" indent="-228600">
              <a:buFont typeface="Arial" panose="020B0604020202020204" pitchFamily="34" charset="0"/>
              <a:buChar char="•"/>
            </a:pPr>
            <a:r>
              <a:rPr lang="en-US" sz="1500"/>
              <a:t>People from different races coming to the hospital for different needs</a:t>
            </a:r>
          </a:p>
          <a:p>
            <a:pPr marL="285750" indent="-228600">
              <a:buFont typeface="Arial" panose="020B0604020202020204" pitchFamily="34" charset="0"/>
              <a:buChar char="•"/>
            </a:pPr>
            <a:r>
              <a:rPr lang="en-US" sz="1500"/>
              <a:t>People from different races are more prone to the diseases than others</a:t>
            </a:r>
          </a:p>
        </p:txBody>
      </p:sp>
      <p:pic>
        <p:nvPicPr>
          <p:cNvPr id="5" name="Content Placeholder 4">
            <a:extLst>
              <a:ext uri="{FF2B5EF4-FFF2-40B4-BE49-F238E27FC236}">
                <a16:creationId xmlns:a16="http://schemas.microsoft.com/office/drawing/2014/main" id="{3D341811-8F47-3887-DF93-24111AAB0CD5}"/>
              </a:ext>
            </a:extLst>
          </p:cNvPr>
          <p:cNvPicPr>
            <a:picLocks noGrp="1" noChangeAspect="1"/>
          </p:cNvPicPr>
          <p:nvPr>
            <p:ph idx="1"/>
          </p:nvPr>
        </p:nvPicPr>
        <p:blipFill>
          <a:blip r:embed="rId2"/>
          <a:stretch>
            <a:fillRect/>
          </a:stretch>
        </p:blipFill>
        <p:spPr>
          <a:xfrm>
            <a:off x="5385816" y="656093"/>
            <a:ext cx="6440424" cy="5490460"/>
          </a:xfrm>
          <a:prstGeom prst="rect">
            <a:avLst/>
          </a:prstGeom>
        </p:spPr>
      </p:pic>
    </p:spTree>
    <p:extLst>
      <p:ext uri="{BB962C8B-B14F-4D97-AF65-F5344CB8AC3E}">
        <p14:creationId xmlns:p14="http://schemas.microsoft.com/office/powerpoint/2010/main" val="29101533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081471-561E-BE0A-15B3-2FAA05B78538}"/>
              </a:ext>
            </a:extLst>
          </p:cNvPr>
          <p:cNvSpPr>
            <a:spLocks noGrp="1"/>
          </p:cNvSpPr>
          <p:nvPr>
            <p:ph type="title"/>
          </p:nvPr>
        </p:nvSpPr>
        <p:spPr>
          <a:xfrm>
            <a:off x="411480" y="991443"/>
            <a:ext cx="4443154" cy="1087819"/>
          </a:xfrm>
        </p:spPr>
        <p:txBody>
          <a:bodyPr vert="horz" lIns="91440" tIns="45720" rIns="91440" bIns="45720" rtlCol="0" anchor="b">
            <a:normAutofit/>
          </a:bodyPr>
          <a:lstStyle/>
          <a:p>
            <a:r>
              <a:rPr lang="en-US" sz="2400" kern="1200">
                <a:solidFill>
                  <a:schemeClr val="tx1"/>
                </a:solidFill>
                <a:latin typeface="+mj-lt"/>
                <a:ea typeface="+mj-ea"/>
                <a:cs typeface="+mj-cs"/>
              </a:rPr>
              <a:t>Hospital charges to different races with the comparison of the diabetes</a:t>
            </a:r>
          </a:p>
        </p:txBody>
      </p:sp>
      <p:sp>
        <p:nvSpPr>
          <p:cNvPr id="13" name="Rectangle 12">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C374052E-F7C0-4EC6-F63E-00E8DFDEFC34}"/>
              </a:ext>
            </a:extLst>
          </p:cNvPr>
          <p:cNvSpPr>
            <a:spLocks noGrp="1"/>
          </p:cNvSpPr>
          <p:nvPr>
            <p:ph type="body" sz="half" idx="2"/>
          </p:nvPr>
        </p:nvSpPr>
        <p:spPr>
          <a:xfrm>
            <a:off x="411480" y="2684095"/>
            <a:ext cx="4443154" cy="3492868"/>
          </a:xfrm>
        </p:spPr>
        <p:txBody>
          <a:bodyPr vert="horz" lIns="91440" tIns="45720" rIns="91440" bIns="45720" rtlCol="0">
            <a:normAutofit/>
          </a:bodyPr>
          <a:lstStyle/>
          <a:p>
            <a:pPr marL="285750" indent="-228600">
              <a:buFont typeface="Arial" panose="020B0604020202020204" pitchFamily="34" charset="0"/>
              <a:buChar char="•"/>
            </a:pPr>
            <a:r>
              <a:rPr lang="en-US" sz="1500"/>
              <a:t>The plot shows that the Asians with diabetes are the people who have incurred the most charges from the hospital</a:t>
            </a:r>
          </a:p>
          <a:p>
            <a:pPr marL="285750" indent="-228600">
              <a:buFont typeface="Arial" panose="020B0604020202020204" pitchFamily="34" charset="0"/>
              <a:buChar char="•"/>
            </a:pPr>
            <a:r>
              <a:rPr lang="en-US" sz="1500"/>
              <a:t>Other races, as compared, are charged less when differentiated based on diabetes</a:t>
            </a:r>
          </a:p>
          <a:p>
            <a:pPr marL="285750" indent="-228600">
              <a:buFont typeface="Arial" panose="020B0604020202020204" pitchFamily="34" charset="0"/>
              <a:buChar char="•"/>
            </a:pPr>
            <a:r>
              <a:rPr lang="en-US" sz="1500"/>
              <a:t>This suggests that the hospital has give more attention to the Asian people with diabetes </a:t>
            </a:r>
          </a:p>
          <a:p>
            <a:pPr marL="285750" indent="-228600">
              <a:buFont typeface="Arial" panose="020B0604020202020204" pitchFamily="34" charset="0"/>
              <a:buChar char="•"/>
            </a:pPr>
            <a:r>
              <a:rPr lang="en-US" sz="1500"/>
              <a:t>Meanwhile people from other races do not have much difference when the data is segregated in terms of diabetes</a:t>
            </a:r>
          </a:p>
          <a:p>
            <a:pPr marL="285750" indent="-228600">
              <a:buFont typeface="Arial" panose="020B0604020202020204" pitchFamily="34" charset="0"/>
              <a:buChar char="•"/>
            </a:pPr>
            <a:r>
              <a:rPr lang="en-US" sz="1500"/>
              <a:t>People belonging to the Hispanic race shows a different trend. This can probably mean that their illness is less affected due to diabetes</a:t>
            </a:r>
          </a:p>
        </p:txBody>
      </p:sp>
      <p:pic>
        <p:nvPicPr>
          <p:cNvPr id="6" name="Content Placeholder 5">
            <a:extLst>
              <a:ext uri="{FF2B5EF4-FFF2-40B4-BE49-F238E27FC236}">
                <a16:creationId xmlns:a16="http://schemas.microsoft.com/office/drawing/2014/main" id="{9FA31190-868C-90A7-8466-1A970C6709C6}"/>
              </a:ext>
            </a:extLst>
          </p:cNvPr>
          <p:cNvPicPr>
            <a:picLocks noGrp="1" noChangeAspect="1"/>
          </p:cNvPicPr>
          <p:nvPr>
            <p:ph idx="1"/>
          </p:nvPr>
        </p:nvPicPr>
        <p:blipFill>
          <a:blip r:embed="rId2"/>
          <a:stretch>
            <a:fillRect/>
          </a:stretch>
        </p:blipFill>
        <p:spPr>
          <a:xfrm>
            <a:off x="5406442" y="625683"/>
            <a:ext cx="6399171" cy="5551280"/>
          </a:xfrm>
          <a:prstGeom prst="rect">
            <a:avLst/>
          </a:prstGeom>
        </p:spPr>
      </p:pic>
    </p:spTree>
    <p:extLst>
      <p:ext uri="{BB962C8B-B14F-4D97-AF65-F5344CB8AC3E}">
        <p14:creationId xmlns:p14="http://schemas.microsoft.com/office/powerpoint/2010/main" val="15154330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469CB-975F-D1F2-3BD3-A1F28DA1A87D}"/>
              </a:ext>
            </a:extLst>
          </p:cNvPr>
          <p:cNvSpPr>
            <a:spLocks noGrp="1"/>
          </p:cNvSpPr>
          <p:nvPr>
            <p:ph type="title"/>
          </p:nvPr>
        </p:nvSpPr>
        <p:spPr>
          <a:xfrm>
            <a:off x="839788" y="457200"/>
            <a:ext cx="3932237" cy="1600200"/>
          </a:xfrm>
        </p:spPr>
        <p:txBody>
          <a:bodyPr>
            <a:normAutofit fontScale="90000"/>
          </a:bodyPr>
          <a:lstStyle/>
          <a:p>
            <a:r>
              <a:rPr lang="en-US"/>
              <a:t>Hospital charges incurred to different age groups from different races</a:t>
            </a:r>
          </a:p>
        </p:txBody>
      </p:sp>
      <p:pic>
        <p:nvPicPr>
          <p:cNvPr id="6" name="Content Placeholder 5">
            <a:extLst>
              <a:ext uri="{FF2B5EF4-FFF2-40B4-BE49-F238E27FC236}">
                <a16:creationId xmlns:a16="http://schemas.microsoft.com/office/drawing/2014/main" id="{F3F1B1B1-5E2E-7DB1-2C46-1C22602E8FFB}"/>
              </a:ext>
            </a:extLst>
          </p:cNvPr>
          <p:cNvPicPr>
            <a:picLocks noGrp="1" noChangeAspect="1"/>
          </p:cNvPicPr>
          <p:nvPr>
            <p:ph idx="1"/>
          </p:nvPr>
        </p:nvPicPr>
        <p:blipFill>
          <a:blip r:embed="rId2"/>
          <a:stretch>
            <a:fillRect/>
          </a:stretch>
        </p:blipFill>
        <p:spPr>
          <a:xfrm>
            <a:off x="5183188" y="1062513"/>
            <a:ext cx="6172200" cy="4723448"/>
          </a:xfrm>
        </p:spPr>
      </p:pic>
      <p:sp>
        <p:nvSpPr>
          <p:cNvPr id="4" name="Text Placeholder 3">
            <a:extLst>
              <a:ext uri="{FF2B5EF4-FFF2-40B4-BE49-F238E27FC236}">
                <a16:creationId xmlns:a16="http://schemas.microsoft.com/office/drawing/2014/main" id="{42D55972-368F-39F1-78FC-CD2E5636624F}"/>
              </a:ext>
            </a:extLst>
          </p:cNvPr>
          <p:cNvSpPr>
            <a:spLocks noGrp="1"/>
          </p:cNvSpPr>
          <p:nvPr>
            <p:ph type="body" sz="half" idx="2"/>
          </p:nvPr>
        </p:nvSpPr>
        <p:spPr>
          <a:xfrm>
            <a:off x="839788" y="2057400"/>
            <a:ext cx="3932237" cy="4453932"/>
          </a:xfrm>
        </p:spPr>
        <p:txBody>
          <a:bodyPr>
            <a:normAutofit lnSpcReduction="10000"/>
          </a:bodyPr>
          <a:lstStyle/>
          <a:p>
            <a:pPr marL="285750" indent="-285750">
              <a:buFont typeface="Arial" panose="020B0604020202020204" pitchFamily="34" charset="0"/>
              <a:buChar char="•"/>
            </a:pPr>
            <a:r>
              <a:rPr lang="en-US"/>
              <a:t>We wanted to see the hospital charges differing with different age group in different races.</a:t>
            </a:r>
          </a:p>
          <a:p>
            <a:pPr marL="285750" indent="-285750">
              <a:buFont typeface="Arial" panose="020B0604020202020204" pitchFamily="34" charset="0"/>
              <a:buChar char="•"/>
            </a:pPr>
            <a:r>
              <a:rPr lang="en-US"/>
              <a:t>The plot evidently shows that the age group 18-30 years and 30-50 years old has been charged by the hospital more</a:t>
            </a:r>
          </a:p>
          <a:p>
            <a:pPr marL="285750" indent="-285750">
              <a:buFont typeface="Arial" panose="020B0604020202020204" pitchFamily="34" charset="0"/>
              <a:buChar char="•"/>
            </a:pPr>
            <a:r>
              <a:rPr lang="en-US"/>
              <a:t>The age group 70+ years has been charged the least as collective</a:t>
            </a:r>
          </a:p>
          <a:p>
            <a:r>
              <a:rPr lang="en-US"/>
              <a:t>This plot can suggest that the difference in charges with age and race can be due to different reasons:</a:t>
            </a:r>
          </a:p>
          <a:p>
            <a:pPr marL="285750" indent="-285750">
              <a:buFont typeface="Arial" panose="020B0604020202020204" pitchFamily="34" charset="0"/>
              <a:buChar char="•"/>
            </a:pPr>
            <a:r>
              <a:rPr lang="en-US"/>
              <a:t>The living habits of people from different races and ages</a:t>
            </a:r>
          </a:p>
          <a:p>
            <a:pPr marL="285750" indent="-285750">
              <a:buFont typeface="Arial" panose="020B0604020202020204" pitchFamily="34" charset="0"/>
              <a:buChar char="•"/>
            </a:pPr>
            <a:r>
              <a:rPr lang="en-US"/>
              <a:t>The genes and their body development</a:t>
            </a:r>
          </a:p>
          <a:p>
            <a:r>
              <a:rPr lang="en-US"/>
              <a:t>This plot reflects how the hospitals must be careful with people from different ages and races  </a:t>
            </a:r>
          </a:p>
        </p:txBody>
      </p:sp>
    </p:spTree>
    <p:extLst>
      <p:ext uri="{BB962C8B-B14F-4D97-AF65-F5344CB8AC3E}">
        <p14:creationId xmlns:p14="http://schemas.microsoft.com/office/powerpoint/2010/main" val="7788961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280CD4-E1B1-9D3F-272B-BDBD6D4D0F98}"/>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2600" kern="1200">
                <a:solidFill>
                  <a:schemeClr val="tx1"/>
                </a:solidFill>
                <a:latin typeface="+mj-lt"/>
                <a:ea typeface="+mj-ea"/>
                <a:cs typeface="+mj-cs"/>
              </a:rPr>
              <a:t>Hospital charges relation to cancer segregated with diabetes</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CA0314F9-A3FB-2FD0-BC9C-5F1515F6CC79}"/>
              </a:ext>
            </a:extLst>
          </p:cNvPr>
          <p:cNvSpPr>
            <a:spLocks noGrp="1"/>
          </p:cNvSpPr>
          <p:nvPr>
            <p:ph type="body" sz="half" idx="2"/>
          </p:nvPr>
        </p:nvSpPr>
        <p:spPr>
          <a:xfrm>
            <a:off x="630936" y="2807208"/>
            <a:ext cx="3429000" cy="3410712"/>
          </a:xfrm>
        </p:spPr>
        <p:txBody>
          <a:bodyPr vert="horz" lIns="91440" tIns="45720" rIns="91440" bIns="45720" rtlCol="0" anchor="t">
            <a:normAutofit/>
          </a:bodyPr>
          <a:lstStyle/>
          <a:p>
            <a:pPr marL="285750" indent="-228600">
              <a:buFont typeface="Arial" panose="020B0604020202020204" pitchFamily="34" charset="0"/>
              <a:buChar char="•"/>
            </a:pPr>
            <a:r>
              <a:rPr lang="en-US" sz="1500"/>
              <a:t>Assumption: People with diabetes and cancer would have incurred the most hospital charges</a:t>
            </a:r>
          </a:p>
          <a:p>
            <a:pPr marL="285750" indent="-228600">
              <a:buFont typeface="Arial" panose="020B0604020202020204" pitchFamily="34" charset="0"/>
              <a:buChar char="•"/>
            </a:pPr>
            <a:r>
              <a:rPr lang="en-US" sz="1500"/>
              <a:t>The plot shows that the patients who had metastatic cancer were charged less than those who either had cancer or no cancer at all</a:t>
            </a:r>
          </a:p>
          <a:p>
            <a:pPr marL="285750" indent="-228600">
              <a:buFont typeface="Arial" panose="020B0604020202020204" pitchFamily="34" charset="0"/>
              <a:buChar char="•"/>
            </a:pPr>
            <a:r>
              <a:rPr lang="en-US" sz="1500"/>
              <a:t>People with cancer who did not have diabetes were charged more than those who had diabetes</a:t>
            </a:r>
          </a:p>
          <a:p>
            <a:pPr marL="285750" indent="-228600">
              <a:buFont typeface="Arial" panose="020B0604020202020204" pitchFamily="34" charset="0"/>
              <a:buChar char="•"/>
            </a:pPr>
            <a:r>
              <a:rPr lang="en-US" sz="1500"/>
              <a:t>Non-diabetic patients who did not have cancer were charged less than non-diabetic patients with cancer</a:t>
            </a:r>
          </a:p>
        </p:txBody>
      </p:sp>
      <p:pic>
        <p:nvPicPr>
          <p:cNvPr id="6" name="Content Placeholder 5">
            <a:extLst>
              <a:ext uri="{FF2B5EF4-FFF2-40B4-BE49-F238E27FC236}">
                <a16:creationId xmlns:a16="http://schemas.microsoft.com/office/drawing/2014/main" id="{79FB99DC-BE16-C53D-BA5A-F45919F37AAE}"/>
              </a:ext>
            </a:extLst>
          </p:cNvPr>
          <p:cNvPicPr>
            <a:picLocks noGrp="1" noChangeAspect="1"/>
          </p:cNvPicPr>
          <p:nvPr>
            <p:ph idx="1"/>
          </p:nvPr>
        </p:nvPicPr>
        <p:blipFill>
          <a:blip r:embed="rId2"/>
          <a:stretch>
            <a:fillRect/>
          </a:stretch>
        </p:blipFill>
        <p:spPr>
          <a:xfrm>
            <a:off x="4654296" y="917772"/>
            <a:ext cx="6903720" cy="5022456"/>
          </a:xfrm>
          <a:prstGeom prst="rect">
            <a:avLst/>
          </a:prstGeom>
        </p:spPr>
      </p:pic>
    </p:spTree>
    <p:extLst>
      <p:ext uri="{BB962C8B-B14F-4D97-AF65-F5344CB8AC3E}">
        <p14:creationId xmlns:p14="http://schemas.microsoft.com/office/powerpoint/2010/main" val="26831497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78822-D290-58F6-6C14-F7DE6148799C}"/>
              </a:ext>
            </a:extLst>
          </p:cNvPr>
          <p:cNvSpPr>
            <a:spLocks noGrp="1"/>
          </p:cNvSpPr>
          <p:nvPr>
            <p:ph type="title"/>
          </p:nvPr>
        </p:nvSpPr>
        <p:spPr>
          <a:xfrm>
            <a:off x="876693" y="-3291"/>
            <a:ext cx="4597747" cy="750294"/>
          </a:xfrm>
        </p:spPr>
        <p:txBody>
          <a:bodyPr anchor="b">
            <a:normAutofit/>
          </a:bodyPr>
          <a:lstStyle/>
          <a:p>
            <a:r>
              <a:rPr lang="en-US" sz="3200"/>
              <a:t>Recommendations</a:t>
            </a:r>
          </a:p>
        </p:txBody>
      </p:sp>
      <p:sp>
        <p:nvSpPr>
          <p:cNvPr id="3" name="Content Placeholder 2">
            <a:extLst>
              <a:ext uri="{FF2B5EF4-FFF2-40B4-BE49-F238E27FC236}">
                <a16:creationId xmlns:a16="http://schemas.microsoft.com/office/drawing/2014/main" id="{970CE160-C4C2-DB7E-2282-1838BE939722}"/>
              </a:ext>
            </a:extLst>
          </p:cNvPr>
          <p:cNvSpPr>
            <a:spLocks noGrp="1"/>
          </p:cNvSpPr>
          <p:nvPr>
            <p:ph idx="1"/>
          </p:nvPr>
        </p:nvSpPr>
        <p:spPr>
          <a:xfrm>
            <a:off x="876693" y="948863"/>
            <a:ext cx="6762518" cy="2677173"/>
          </a:xfrm>
        </p:spPr>
        <p:txBody>
          <a:bodyPr vert="horz" lIns="91440" tIns="45720" rIns="91440" bIns="45720" rtlCol="0" anchor="t">
            <a:noAutofit/>
          </a:bodyPr>
          <a:lstStyle/>
          <a:p>
            <a:r>
              <a:rPr lang="en-US" sz="2000"/>
              <a:t>It is significant that mortality rate is related to age. We can conclude that the elderly group should be more cautious, and additional measures should be taken for their well-being.</a:t>
            </a:r>
          </a:p>
          <a:p>
            <a:r>
              <a:rPr lang="en-US" sz="2000"/>
              <a:t>Targeted preventions can be identified by observing specific comorbidities that may dominate certain disease groups.</a:t>
            </a:r>
          </a:p>
          <a:p>
            <a:r>
              <a:rPr lang="en-US" sz="2000"/>
              <a:t>6 months survival estimates made by SUPPORT model are more precise and even. Further information on how the estimates and predictions are given is necessary.</a:t>
            </a:r>
          </a:p>
          <a:p>
            <a:r>
              <a:rPr lang="en-US" sz="2000"/>
              <a:t>Staying in hospital can potentially mean higher chances of survival.</a:t>
            </a:r>
          </a:p>
          <a:p>
            <a:r>
              <a:rPr lang="en-US" sz="2000"/>
              <a:t>Further research is necessary on why mortality is significantly higher for patients who gave the Do Not Resuscitate Order after first admission.</a:t>
            </a:r>
          </a:p>
        </p:txBody>
      </p:sp>
      <p:pic>
        <p:nvPicPr>
          <p:cNvPr id="5" name="Picture 4" descr="12 recommendations to address the information dystopia - Poynter">
            <a:extLst>
              <a:ext uri="{FF2B5EF4-FFF2-40B4-BE49-F238E27FC236}">
                <a16:creationId xmlns:a16="http://schemas.microsoft.com/office/drawing/2014/main" id="{1088F39D-F506-8BDB-548D-137ED5FE94BB}"/>
              </a:ext>
            </a:extLst>
          </p:cNvPr>
          <p:cNvPicPr>
            <a:picLocks noChangeAspect="1"/>
          </p:cNvPicPr>
          <p:nvPr/>
        </p:nvPicPr>
        <p:blipFill>
          <a:blip r:embed="rId2"/>
          <a:srcRect l="3214" r="44949" b="-1"/>
          <a:stretch/>
        </p:blipFill>
        <p:spPr>
          <a:xfrm>
            <a:off x="8267193" y="9814"/>
            <a:ext cx="3920767" cy="5048790"/>
          </a:xfrm>
          <a:prstGeom prst="rect">
            <a:avLst/>
          </a:prstGeom>
        </p:spPr>
      </p:pic>
      <p:grpSp>
        <p:nvGrpSpPr>
          <p:cNvPr id="20" name="Group 19">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21" name="Rectangle 20">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353872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3E5F-A5C6-BEC3-3A75-DE914ECA47A4}"/>
              </a:ext>
            </a:extLst>
          </p:cNvPr>
          <p:cNvSpPr>
            <a:spLocks noGrp="1"/>
          </p:cNvSpPr>
          <p:nvPr>
            <p:ph type="title"/>
          </p:nvPr>
        </p:nvSpPr>
        <p:spPr>
          <a:xfrm>
            <a:off x="838200" y="365125"/>
            <a:ext cx="3048000" cy="1149100"/>
          </a:xfrm>
        </p:spPr>
        <p:txBody>
          <a:bodyPr/>
          <a:lstStyle/>
          <a:p>
            <a:r>
              <a:rPr lang="en-US"/>
              <a:t>Challenges</a:t>
            </a:r>
          </a:p>
        </p:txBody>
      </p:sp>
      <p:sp>
        <p:nvSpPr>
          <p:cNvPr id="3" name="Content Placeholder 2">
            <a:extLst>
              <a:ext uri="{FF2B5EF4-FFF2-40B4-BE49-F238E27FC236}">
                <a16:creationId xmlns:a16="http://schemas.microsoft.com/office/drawing/2014/main" id="{7428B3F1-5FD6-AD77-A961-C76ACE73318D}"/>
              </a:ext>
            </a:extLst>
          </p:cNvPr>
          <p:cNvSpPr>
            <a:spLocks noGrp="1"/>
          </p:cNvSpPr>
          <p:nvPr>
            <p:ph idx="1"/>
          </p:nvPr>
        </p:nvSpPr>
        <p:spPr>
          <a:xfrm>
            <a:off x="838200" y="1825625"/>
            <a:ext cx="6613104" cy="4351338"/>
          </a:xfrm>
        </p:spPr>
        <p:txBody>
          <a:bodyPr vert="horz" lIns="91440" tIns="45720" rIns="91440" bIns="45720" rtlCol="0" anchor="t">
            <a:normAutofit/>
          </a:bodyPr>
          <a:lstStyle/>
          <a:p>
            <a:r>
              <a:rPr lang="en-US" sz="1800">
                <a:latin typeface="Aptos"/>
              </a:rPr>
              <a:t>Due to the lack of domain knowledge, some of the missing values couldn't be imputed.</a:t>
            </a:r>
          </a:p>
          <a:p>
            <a:r>
              <a:rPr lang="en-US" sz="1800">
                <a:latin typeface="Aptos"/>
              </a:rPr>
              <a:t>Decision for keeping, transforming, or removing outliers is highly dependent on domain knowledge. Some of the outliers transformed or removed based on the insight from the data set. However, most of the outliers were left unchanged to prevent the loss of any critical information.</a:t>
            </a:r>
          </a:p>
          <a:p>
            <a:r>
              <a:rPr lang="en-US" sz="1800">
                <a:latin typeface="Aptos"/>
              </a:rPr>
              <a:t>Distribution of uneven amount of patient subgroup data(Ex: Different Disease Groups, Patient Demographics) makes it difficult and limits the conclusions we can draw out of them.</a:t>
            </a:r>
          </a:p>
          <a:p>
            <a:endParaRPr lang="en-US"/>
          </a:p>
        </p:txBody>
      </p:sp>
      <p:pic>
        <p:nvPicPr>
          <p:cNvPr id="4" name="Picture 3" descr="A yellow sign with black text&#10;&#10;Description automatically generated">
            <a:extLst>
              <a:ext uri="{FF2B5EF4-FFF2-40B4-BE49-F238E27FC236}">
                <a16:creationId xmlns:a16="http://schemas.microsoft.com/office/drawing/2014/main" id="{846CFAAE-6D71-ACB0-4FB6-4B7688FC34E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160820" y="231869"/>
            <a:ext cx="2686425" cy="2972215"/>
          </a:xfrm>
          <a:prstGeom prst="rect">
            <a:avLst/>
          </a:prstGeom>
        </p:spPr>
      </p:pic>
      <p:cxnSp>
        <p:nvCxnSpPr>
          <p:cNvPr id="7" name="Straight Arrow Connector 6">
            <a:extLst>
              <a:ext uri="{FF2B5EF4-FFF2-40B4-BE49-F238E27FC236}">
                <a16:creationId xmlns:a16="http://schemas.microsoft.com/office/drawing/2014/main" id="{1F50BFDD-FD59-2284-2F99-3CF48C370D9D}"/>
              </a:ext>
            </a:extLst>
          </p:cNvPr>
          <p:cNvCxnSpPr/>
          <p:nvPr/>
        </p:nvCxnSpPr>
        <p:spPr>
          <a:xfrm>
            <a:off x="938154" y="1303005"/>
            <a:ext cx="2950781" cy="8005"/>
          </a:xfrm>
          <a:prstGeom prst="straightConnector1">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710211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B23E0-ED0D-4EA6-146D-EF2DE3F9BC31}"/>
              </a:ext>
            </a:extLst>
          </p:cNvPr>
          <p:cNvSpPr>
            <a:spLocks noGrp="1"/>
          </p:cNvSpPr>
          <p:nvPr>
            <p:ph type="title"/>
          </p:nvPr>
        </p:nvSpPr>
        <p:spPr/>
        <p:txBody>
          <a:bodyPr/>
          <a:lstStyle/>
          <a:p>
            <a:r>
              <a:rPr lang="en-US"/>
              <a:t>Q&amp;A</a:t>
            </a:r>
          </a:p>
        </p:txBody>
      </p:sp>
      <p:pic>
        <p:nvPicPr>
          <p:cNvPr id="4" name="Content Placeholder 3" descr="Dos and Don'ts of Asking Effective Questions | Catalysis">
            <a:extLst>
              <a:ext uri="{FF2B5EF4-FFF2-40B4-BE49-F238E27FC236}">
                <a16:creationId xmlns:a16="http://schemas.microsoft.com/office/drawing/2014/main" id="{C961BF2E-1EE5-C6CE-EE90-EB4710C64618}"/>
              </a:ext>
            </a:extLst>
          </p:cNvPr>
          <p:cNvPicPr>
            <a:picLocks noGrp="1" noChangeAspect="1"/>
          </p:cNvPicPr>
          <p:nvPr>
            <p:ph idx="1"/>
          </p:nvPr>
        </p:nvPicPr>
        <p:blipFill>
          <a:blip r:embed="rId2"/>
          <a:stretch>
            <a:fillRect/>
          </a:stretch>
        </p:blipFill>
        <p:spPr>
          <a:xfrm>
            <a:off x="986172" y="1825625"/>
            <a:ext cx="10219656" cy="4351338"/>
          </a:xfrm>
        </p:spPr>
      </p:pic>
    </p:spTree>
    <p:extLst>
      <p:ext uri="{BB962C8B-B14F-4D97-AF65-F5344CB8AC3E}">
        <p14:creationId xmlns:p14="http://schemas.microsoft.com/office/powerpoint/2010/main" val="32257002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0A2B7F3-65A0-4CC5-8310-3252C59E02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200" y="3950725"/>
            <a:ext cx="10515600" cy="1132696"/>
          </a:xfrm>
        </p:spPr>
        <p:txBody>
          <a:bodyPr>
            <a:normAutofit/>
          </a:bodyPr>
          <a:lstStyle/>
          <a:p>
            <a:r>
              <a:rPr lang="en-US" sz="4400"/>
              <a:t>Thank you for your attention from Group 1!</a:t>
            </a:r>
          </a:p>
        </p:txBody>
      </p:sp>
      <p:sp>
        <p:nvSpPr>
          <p:cNvPr id="3" name="Subtitle 2"/>
          <p:cNvSpPr>
            <a:spLocks noGrp="1"/>
          </p:cNvSpPr>
          <p:nvPr>
            <p:ph type="subTitle" idx="1"/>
          </p:nvPr>
        </p:nvSpPr>
        <p:spPr>
          <a:xfrm>
            <a:off x="838200" y="5145583"/>
            <a:ext cx="10515600" cy="1132696"/>
          </a:xfrm>
        </p:spPr>
        <p:txBody>
          <a:bodyPr vert="horz" lIns="91440" tIns="45720" rIns="91440" bIns="45720" rtlCol="0" anchor="t">
            <a:normAutofit/>
          </a:bodyPr>
          <a:lstStyle/>
          <a:p>
            <a:r>
              <a:rPr lang="en-US"/>
              <a:t>aka Dream Team</a:t>
            </a:r>
          </a:p>
        </p:txBody>
      </p:sp>
      <p:pic>
        <p:nvPicPr>
          <p:cNvPr id="4" name="Picture 3" descr="A group of people posing for a selfie&#10;&#10;Description automatically generated">
            <a:extLst>
              <a:ext uri="{FF2B5EF4-FFF2-40B4-BE49-F238E27FC236}">
                <a16:creationId xmlns:a16="http://schemas.microsoft.com/office/drawing/2014/main" id="{952C600F-C989-F675-E21D-4BC4701E725D}"/>
              </a:ext>
            </a:extLst>
          </p:cNvPr>
          <p:cNvPicPr>
            <a:picLocks noChangeAspect="1"/>
          </p:cNvPicPr>
          <p:nvPr/>
        </p:nvPicPr>
        <p:blipFill>
          <a:blip r:embed="rId2"/>
          <a:srcRect t="8431" r="-2" b="6566"/>
          <a:stretch/>
        </p:blipFill>
        <p:spPr>
          <a:xfrm>
            <a:off x="1420261" y="304800"/>
            <a:ext cx="9392179" cy="3672406"/>
          </a:xfrm>
          <a:custGeom>
            <a:avLst/>
            <a:gdLst/>
            <a:ahLst/>
            <a:cxnLst/>
            <a:rect l="l" t="t" r="r" b="b"/>
            <a:pathLst>
              <a:path w="9392179" h="3672406">
                <a:moveTo>
                  <a:pt x="8328426" y="0"/>
                </a:moveTo>
                <a:cubicBezTo>
                  <a:pt x="8306669" y="212063"/>
                  <a:pt x="8209966" y="234386"/>
                  <a:pt x="8156780" y="365530"/>
                </a:cubicBezTo>
                <a:cubicBezTo>
                  <a:pt x="8193044" y="376692"/>
                  <a:pt x="8224472" y="390643"/>
                  <a:pt x="8255900" y="396224"/>
                </a:cubicBezTo>
                <a:cubicBezTo>
                  <a:pt x="8379195" y="424127"/>
                  <a:pt x="8497654" y="496675"/>
                  <a:pt x="8608861" y="619448"/>
                </a:cubicBezTo>
                <a:cubicBezTo>
                  <a:pt x="8693475" y="711528"/>
                  <a:pt x="8785341" y="750593"/>
                  <a:pt x="8877208" y="756173"/>
                </a:cubicBezTo>
                <a:cubicBezTo>
                  <a:pt x="8923141" y="758964"/>
                  <a:pt x="8971492" y="761754"/>
                  <a:pt x="9012590" y="795238"/>
                </a:cubicBezTo>
                <a:cubicBezTo>
                  <a:pt x="9053688" y="828721"/>
                  <a:pt x="9133466" y="814770"/>
                  <a:pt x="9106875" y="996140"/>
                </a:cubicBezTo>
                <a:cubicBezTo>
                  <a:pt x="9210828" y="1068688"/>
                  <a:pt x="9167313" y="1283542"/>
                  <a:pt x="9215663" y="1417476"/>
                </a:cubicBezTo>
                <a:cubicBezTo>
                  <a:pt x="9268849" y="1565363"/>
                  <a:pt x="9300277" y="1746734"/>
                  <a:pt x="9370386" y="1872297"/>
                </a:cubicBezTo>
                <a:cubicBezTo>
                  <a:pt x="9396979" y="1916942"/>
                  <a:pt x="9396979" y="1967168"/>
                  <a:pt x="9382473" y="2014603"/>
                </a:cubicBezTo>
                <a:cubicBezTo>
                  <a:pt x="9355881" y="2115054"/>
                  <a:pt x="9322035" y="2201554"/>
                  <a:pt x="9276102" y="2268521"/>
                </a:cubicBezTo>
                <a:cubicBezTo>
                  <a:pt x="9106875" y="2514068"/>
                  <a:pt x="8932811" y="2756825"/>
                  <a:pt x="8746660" y="2949356"/>
                </a:cubicBezTo>
                <a:cubicBezTo>
                  <a:pt x="8536335" y="3169790"/>
                  <a:pt x="8304251" y="3289774"/>
                  <a:pt x="8069749" y="3384644"/>
                </a:cubicBezTo>
                <a:cubicBezTo>
                  <a:pt x="7624922" y="3566014"/>
                  <a:pt x="7172842" y="3632982"/>
                  <a:pt x="6713509" y="3649724"/>
                </a:cubicBezTo>
                <a:cubicBezTo>
                  <a:pt x="6406482" y="3660885"/>
                  <a:pt x="6101872" y="3674836"/>
                  <a:pt x="5794844" y="3672046"/>
                </a:cubicBezTo>
                <a:cubicBezTo>
                  <a:pt x="5526498" y="3669256"/>
                  <a:pt x="5258151" y="3638562"/>
                  <a:pt x="4987387" y="3599498"/>
                </a:cubicBezTo>
                <a:cubicBezTo>
                  <a:pt x="4636843" y="3546482"/>
                  <a:pt x="3362799" y="3312096"/>
                  <a:pt x="2920390" y="3220016"/>
                </a:cubicBezTo>
                <a:cubicBezTo>
                  <a:pt x="2702811" y="3175371"/>
                  <a:pt x="1498875" y="2762406"/>
                  <a:pt x="1472282" y="2695438"/>
                </a:cubicBezTo>
                <a:cubicBezTo>
                  <a:pt x="1554478" y="2650793"/>
                  <a:pt x="1634257" y="2728922"/>
                  <a:pt x="1721289" y="2681487"/>
                </a:cubicBezTo>
                <a:cubicBezTo>
                  <a:pt x="1571401" y="2578245"/>
                  <a:pt x="1399756" y="2625681"/>
                  <a:pt x="1257121" y="2555923"/>
                </a:cubicBezTo>
                <a:cubicBezTo>
                  <a:pt x="1259538" y="2488955"/>
                  <a:pt x="1322394" y="2508488"/>
                  <a:pt x="1332064" y="2463843"/>
                </a:cubicBezTo>
                <a:cubicBezTo>
                  <a:pt x="1061300" y="2335488"/>
                  <a:pt x="759108" y="2341069"/>
                  <a:pt x="483508" y="2229457"/>
                </a:cubicBezTo>
                <a:cubicBezTo>
                  <a:pt x="734932" y="2184812"/>
                  <a:pt x="981521" y="2232247"/>
                  <a:pt x="1235363" y="2240618"/>
                </a:cubicBezTo>
                <a:cubicBezTo>
                  <a:pt x="1211188" y="2182021"/>
                  <a:pt x="1167672" y="2187602"/>
                  <a:pt x="1138662" y="2168069"/>
                </a:cubicBezTo>
                <a:cubicBezTo>
                  <a:pt x="1099981" y="2142957"/>
                  <a:pt x="1068553" y="2120635"/>
                  <a:pt x="1092728" y="2056458"/>
                </a:cubicBezTo>
                <a:cubicBezTo>
                  <a:pt x="1116903" y="1995071"/>
                  <a:pt x="1085475" y="1978329"/>
                  <a:pt x="1039542" y="1956007"/>
                </a:cubicBezTo>
                <a:cubicBezTo>
                  <a:pt x="923501" y="1894620"/>
                  <a:pt x="795371" y="1914152"/>
                  <a:pt x="674494" y="1894620"/>
                </a:cubicBezTo>
                <a:cubicBezTo>
                  <a:pt x="618891" y="1886249"/>
                  <a:pt x="529441" y="1900200"/>
                  <a:pt x="514936" y="1852765"/>
                </a:cubicBezTo>
                <a:cubicBezTo>
                  <a:pt x="464168" y="1699298"/>
                  <a:pt x="362631" y="1743943"/>
                  <a:pt x="268347" y="1735572"/>
                </a:cubicBezTo>
                <a:cubicBezTo>
                  <a:pt x="171646" y="1727201"/>
                  <a:pt x="152305" y="1657444"/>
                  <a:pt x="200656" y="1529089"/>
                </a:cubicBezTo>
                <a:cubicBezTo>
                  <a:pt x="149887" y="1467702"/>
                  <a:pt x="65273" y="1537459"/>
                  <a:pt x="0" y="1453750"/>
                </a:cubicBezTo>
                <a:cubicBezTo>
                  <a:pt x="502848" y="1411896"/>
                  <a:pt x="993609" y="1450960"/>
                  <a:pt x="1479534" y="1330977"/>
                </a:cubicBezTo>
                <a:cubicBezTo>
                  <a:pt x="1324812" y="1336557"/>
                  <a:pt x="1172507" y="1286332"/>
                  <a:pt x="1017784" y="1317025"/>
                </a:cubicBezTo>
                <a:cubicBezTo>
                  <a:pt x="993609" y="1322606"/>
                  <a:pt x="964599" y="1317025"/>
                  <a:pt x="940423" y="1311445"/>
                </a:cubicBezTo>
                <a:cubicBezTo>
                  <a:pt x="913830" y="1305864"/>
                  <a:pt x="889655" y="1294703"/>
                  <a:pt x="889655" y="1255638"/>
                </a:cubicBezTo>
                <a:cubicBezTo>
                  <a:pt x="889655" y="1227735"/>
                  <a:pt x="908995" y="1213784"/>
                  <a:pt x="928335" y="1202623"/>
                </a:cubicBezTo>
                <a:cubicBezTo>
                  <a:pt x="981521" y="1171929"/>
                  <a:pt x="1039542" y="1163558"/>
                  <a:pt x="1092728" y="1194252"/>
                </a:cubicBezTo>
                <a:cubicBezTo>
                  <a:pt x="1153167" y="1227735"/>
                  <a:pt x="1201518" y="1219364"/>
                  <a:pt x="1247451" y="1160768"/>
                </a:cubicBezTo>
                <a:cubicBezTo>
                  <a:pt x="1307889" y="1085430"/>
                  <a:pt x="1394920" y="1113333"/>
                  <a:pt x="1467447" y="1088220"/>
                </a:cubicBezTo>
                <a:cubicBezTo>
                  <a:pt x="1547226" y="1063107"/>
                  <a:pt x="1631840" y="1077059"/>
                  <a:pt x="1735794" y="1032414"/>
                </a:cubicBezTo>
                <a:cubicBezTo>
                  <a:pt x="1559313" y="982188"/>
                  <a:pt x="1397338" y="1057527"/>
                  <a:pt x="1218440" y="1007301"/>
                </a:cubicBezTo>
                <a:cubicBezTo>
                  <a:pt x="1290966" y="937543"/>
                  <a:pt x="1356240" y="957076"/>
                  <a:pt x="1416678" y="945914"/>
                </a:cubicBezTo>
                <a:cubicBezTo>
                  <a:pt x="1489204" y="931963"/>
                  <a:pt x="1561731" y="929172"/>
                  <a:pt x="1634257" y="915221"/>
                </a:cubicBezTo>
                <a:cubicBezTo>
                  <a:pt x="1701949" y="904060"/>
                  <a:pt x="1767223" y="884528"/>
                  <a:pt x="1834914" y="873366"/>
                </a:cubicBezTo>
                <a:cubicBezTo>
                  <a:pt x="1900187" y="862205"/>
                  <a:pt x="1967878" y="876157"/>
                  <a:pt x="2028317" y="814770"/>
                </a:cubicBezTo>
                <a:cubicBezTo>
                  <a:pt x="1863924" y="691996"/>
                  <a:pt x="1677773" y="750593"/>
                  <a:pt x="1484370" y="719899"/>
                </a:cubicBezTo>
                <a:cubicBezTo>
                  <a:pt x="1535138" y="661303"/>
                  <a:pt x="1588324" y="672464"/>
                  <a:pt x="1631840" y="655722"/>
                </a:cubicBezTo>
                <a:cubicBezTo>
                  <a:pt x="1651180" y="650142"/>
                  <a:pt x="1675355" y="650142"/>
                  <a:pt x="1682608" y="622239"/>
                </a:cubicBezTo>
                <a:cubicBezTo>
                  <a:pt x="1692278" y="585965"/>
                  <a:pt x="1670520" y="563642"/>
                  <a:pt x="1646344" y="552481"/>
                </a:cubicBezTo>
                <a:cubicBezTo>
                  <a:pt x="1537556" y="499465"/>
                  <a:pt x="1421514" y="471562"/>
                  <a:pt x="1305472" y="443659"/>
                </a:cubicBezTo>
                <a:cubicBezTo>
                  <a:pt x="1240198" y="429707"/>
                  <a:pt x="1170090" y="438078"/>
                  <a:pt x="1112068" y="393433"/>
                </a:cubicBezTo>
                <a:cubicBezTo>
                  <a:pt x="1324812" y="200902"/>
                  <a:pt x="1561731" y="237176"/>
                  <a:pt x="1801068" y="248337"/>
                </a:cubicBezTo>
                <a:cubicBezTo>
                  <a:pt x="2190293" y="265079"/>
                  <a:pt x="2579516" y="281821"/>
                  <a:pt x="2971158" y="253918"/>
                </a:cubicBezTo>
                <a:cubicBezTo>
                  <a:pt x="3287854" y="200902"/>
                  <a:pt x="3609388" y="195322"/>
                  <a:pt x="3930923" y="175789"/>
                </a:cubicBezTo>
                <a:cubicBezTo>
                  <a:pt x="4283882" y="150677"/>
                  <a:pt x="4641678" y="170209"/>
                  <a:pt x="4997057" y="172999"/>
                </a:cubicBezTo>
                <a:cubicBezTo>
                  <a:pt x="5253316" y="175789"/>
                  <a:pt x="5511992" y="200902"/>
                  <a:pt x="5768252" y="178580"/>
                </a:cubicBezTo>
                <a:cubicBezTo>
                  <a:pt x="6068027" y="153467"/>
                  <a:pt x="6372637" y="172999"/>
                  <a:pt x="6674829" y="164628"/>
                </a:cubicBezTo>
                <a:cubicBezTo>
                  <a:pt x="6810212" y="161838"/>
                  <a:pt x="6945593" y="139515"/>
                  <a:pt x="7080976" y="122774"/>
                </a:cubicBezTo>
                <a:cubicBezTo>
                  <a:pt x="7334817" y="89290"/>
                  <a:pt x="7591076" y="44645"/>
                  <a:pt x="7847336" y="58596"/>
                </a:cubicBezTo>
                <a:cubicBezTo>
                  <a:pt x="8006894" y="66967"/>
                  <a:pt x="8164034" y="66967"/>
                  <a:pt x="8328426" y="0"/>
                </a:cubicBezTo>
                <a:close/>
              </a:path>
            </a:pathLst>
          </a:custGeom>
        </p:spPr>
      </p:pic>
    </p:spTree>
    <p:extLst>
      <p:ext uri="{BB962C8B-B14F-4D97-AF65-F5344CB8AC3E}">
        <p14:creationId xmlns:p14="http://schemas.microsoft.com/office/powerpoint/2010/main" val="159803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What is Data Cleaning and Why Does It Matter?">
            <a:extLst>
              <a:ext uri="{FF2B5EF4-FFF2-40B4-BE49-F238E27FC236}">
                <a16:creationId xmlns:a16="http://schemas.microsoft.com/office/drawing/2014/main" id="{16139E13-36CE-6B2B-BF5E-7E4AF8808735}"/>
              </a:ext>
            </a:extLst>
          </p:cNvPr>
          <p:cNvPicPr>
            <a:picLocks noGrp="1" noChangeAspect="1"/>
          </p:cNvPicPr>
          <p:nvPr>
            <p:ph idx="1"/>
          </p:nvPr>
        </p:nvPicPr>
        <p:blipFill>
          <a:blip r:embed="rId2"/>
          <a:srcRect t="8906" b="9573"/>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314D0F-6460-B957-C9A0-22A45D5C3D09}"/>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Exploring and Cleaning the Dataset</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322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D5F48-E543-7FFB-8BC0-6047E5E302F1}"/>
              </a:ext>
            </a:extLst>
          </p:cNvPr>
          <p:cNvSpPr>
            <a:spLocks noGrp="1"/>
          </p:cNvSpPr>
          <p:nvPr>
            <p:ph type="title"/>
          </p:nvPr>
        </p:nvSpPr>
        <p:spPr/>
        <p:txBody>
          <a:bodyPr/>
          <a:lstStyle/>
          <a:p>
            <a:r>
              <a:rPr lang="en-US"/>
              <a:t>Checking and Formatting Data Types</a:t>
            </a:r>
          </a:p>
        </p:txBody>
      </p:sp>
      <p:sp>
        <p:nvSpPr>
          <p:cNvPr id="3" name="Content Placeholder 2">
            <a:extLst>
              <a:ext uri="{FF2B5EF4-FFF2-40B4-BE49-F238E27FC236}">
                <a16:creationId xmlns:a16="http://schemas.microsoft.com/office/drawing/2014/main" id="{C9CB2C99-19C4-B6BE-9731-E0F03EB1AD84}"/>
              </a:ext>
            </a:extLst>
          </p:cNvPr>
          <p:cNvSpPr>
            <a:spLocks noGrp="1"/>
          </p:cNvSpPr>
          <p:nvPr>
            <p:ph sz="half" idx="1"/>
          </p:nvPr>
        </p:nvSpPr>
        <p:spPr>
          <a:xfrm>
            <a:off x="838200" y="1825625"/>
            <a:ext cx="3208422" cy="4351338"/>
          </a:xfrm>
        </p:spPr>
        <p:txBody>
          <a:bodyPr vert="horz" lIns="91440" tIns="45720" rIns="91440" bIns="45720" rtlCol="0" anchor="t">
            <a:noAutofit/>
          </a:bodyPr>
          <a:lstStyle/>
          <a:p>
            <a:r>
              <a:rPr lang="en-US" sz="1800">
                <a:latin typeface="system-ui"/>
              </a:rPr>
              <a:t>Change the data type for 'age' column to integer number.</a:t>
            </a:r>
            <a:endParaRPr lang="en-US" sz="1800"/>
          </a:p>
          <a:p>
            <a:r>
              <a:rPr lang="en-US" sz="1800">
                <a:latin typeface="system-ui"/>
              </a:rPr>
              <a:t>Round the columns with decimal numbers to two decimal places</a:t>
            </a:r>
            <a:endParaRPr lang="en-US" sz="1800"/>
          </a:p>
          <a:p>
            <a:r>
              <a:rPr lang="en-US" sz="1800">
                <a:latin typeface="system-ui"/>
              </a:rPr>
              <a:t>Change the format for 'surv2m, surv6m, prg2m, and prg6m' columns. Since they represent the percentile, rename the column titles and present the percentage of them for better understanding of the values.</a:t>
            </a:r>
            <a:endParaRPr lang="en-US" sz="1800"/>
          </a:p>
          <a:p>
            <a:endParaRPr lang="en-US"/>
          </a:p>
        </p:txBody>
      </p:sp>
      <p:pic>
        <p:nvPicPr>
          <p:cNvPr id="5" name="Content Placeholder 4" descr="A screenshot of a computer screen&#10;&#10;Description automatically generated">
            <a:extLst>
              <a:ext uri="{FF2B5EF4-FFF2-40B4-BE49-F238E27FC236}">
                <a16:creationId xmlns:a16="http://schemas.microsoft.com/office/drawing/2014/main" id="{06592BF7-605F-854D-BFDA-56BF0D0BECCC}"/>
              </a:ext>
            </a:extLst>
          </p:cNvPr>
          <p:cNvPicPr>
            <a:picLocks noGrp="1" noChangeAspect="1"/>
          </p:cNvPicPr>
          <p:nvPr>
            <p:ph sz="half" idx="2"/>
          </p:nvPr>
        </p:nvPicPr>
        <p:blipFill>
          <a:blip r:embed="rId2"/>
          <a:stretch>
            <a:fillRect/>
          </a:stretch>
        </p:blipFill>
        <p:spPr>
          <a:xfrm>
            <a:off x="4866818" y="1713330"/>
            <a:ext cx="1231142" cy="4351338"/>
          </a:xfrm>
        </p:spPr>
      </p:pic>
      <p:pic>
        <p:nvPicPr>
          <p:cNvPr id="6" name="Picture 5" descr="A screenshot of a computer program&#10;&#10;Description automatically generated">
            <a:extLst>
              <a:ext uri="{FF2B5EF4-FFF2-40B4-BE49-F238E27FC236}">
                <a16:creationId xmlns:a16="http://schemas.microsoft.com/office/drawing/2014/main" id="{B7441BFB-021F-EF81-F1A6-5DC83DEF3B50}"/>
              </a:ext>
            </a:extLst>
          </p:cNvPr>
          <p:cNvPicPr>
            <a:picLocks noChangeAspect="1"/>
          </p:cNvPicPr>
          <p:nvPr/>
        </p:nvPicPr>
        <p:blipFill>
          <a:blip r:embed="rId3"/>
          <a:stretch>
            <a:fillRect/>
          </a:stretch>
        </p:blipFill>
        <p:spPr>
          <a:xfrm>
            <a:off x="6743820" y="1716670"/>
            <a:ext cx="4607448" cy="3955167"/>
          </a:xfrm>
          <a:prstGeom prst="rect">
            <a:avLst/>
          </a:prstGeom>
        </p:spPr>
      </p:pic>
    </p:spTree>
    <p:extLst>
      <p:ext uri="{BB962C8B-B14F-4D97-AF65-F5344CB8AC3E}">
        <p14:creationId xmlns:p14="http://schemas.microsoft.com/office/powerpoint/2010/main" val="121352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B2F940-69BA-FC19-8081-100E698A26B6}"/>
              </a:ext>
            </a:extLst>
          </p:cNvPr>
          <p:cNvSpPr txBox="1"/>
          <p:nvPr/>
        </p:nvSpPr>
        <p:spPr>
          <a:xfrm>
            <a:off x="524431" y="465640"/>
            <a:ext cx="10297761"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t>Checking Missing Values and Outliers</a:t>
            </a:r>
          </a:p>
        </p:txBody>
      </p:sp>
      <p:pic>
        <p:nvPicPr>
          <p:cNvPr id="3" name="Picture 2" descr="A screenshot of a computer code&#10;&#10;Description automatically generated">
            <a:extLst>
              <a:ext uri="{FF2B5EF4-FFF2-40B4-BE49-F238E27FC236}">
                <a16:creationId xmlns:a16="http://schemas.microsoft.com/office/drawing/2014/main" id="{918F825D-BC26-DD1B-BAF3-D2E4F8E9C911}"/>
              </a:ext>
            </a:extLst>
          </p:cNvPr>
          <p:cNvPicPr>
            <a:picLocks noChangeAspect="1"/>
          </p:cNvPicPr>
          <p:nvPr/>
        </p:nvPicPr>
        <p:blipFill>
          <a:blip r:embed="rId2"/>
          <a:stretch>
            <a:fillRect/>
          </a:stretch>
        </p:blipFill>
        <p:spPr>
          <a:xfrm>
            <a:off x="528336" y="1415125"/>
            <a:ext cx="6457227" cy="4751167"/>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95E11887-1C56-F90E-B256-223221348C5A}"/>
              </a:ext>
            </a:extLst>
          </p:cNvPr>
          <p:cNvPicPr>
            <a:picLocks noChangeAspect="1"/>
          </p:cNvPicPr>
          <p:nvPr/>
        </p:nvPicPr>
        <p:blipFill>
          <a:blip r:embed="rId3"/>
          <a:stretch>
            <a:fillRect/>
          </a:stretch>
        </p:blipFill>
        <p:spPr>
          <a:xfrm>
            <a:off x="7342579" y="1234633"/>
            <a:ext cx="4123703" cy="5440102"/>
          </a:xfrm>
          <a:prstGeom prst="rect">
            <a:avLst/>
          </a:prstGeom>
        </p:spPr>
      </p:pic>
    </p:spTree>
    <p:extLst>
      <p:ext uri="{BB962C8B-B14F-4D97-AF65-F5344CB8AC3E}">
        <p14:creationId xmlns:p14="http://schemas.microsoft.com/office/powerpoint/2010/main" val="394654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B2F940-69BA-FC19-8081-100E698A26B6}"/>
              </a:ext>
            </a:extLst>
          </p:cNvPr>
          <p:cNvSpPr txBox="1"/>
          <p:nvPr/>
        </p:nvSpPr>
        <p:spPr>
          <a:xfrm>
            <a:off x="366281" y="465640"/>
            <a:ext cx="11577344"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t>Handling Missing Values and Outliers</a:t>
            </a:r>
            <a:endParaRPr lang="en-US"/>
          </a:p>
        </p:txBody>
      </p:sp>
      <p:pic>
        <p:nvPicPr>
          <p:cNvPr id="5" name="Picture 4" descr="A screenshot of a computer program&#10;&#10;Description automatically generated">
            <a:extLst>
              <a:ext uri="{FF2B5EF4-FFF2-40B4-BE49-F238E27FC236}">
                <a16:creationId xmlns:a16="http://schemas.microsoft.com/office/drawing/2014/main" id="{D30F7D1B-C850-A66B-6081-48689FAD185F}"/>
              </a:ext>
            </a:extLst>
          </p:cNvPr>
          <p:cNvPicPr>
            <a:picLocks noChangeAspect="1"/>
          </p:cNvPicPr>
          <p:nvPr/>
        </p:nvPicPr>
        <p:blipFill>
          <a:blip r:embed="rId2"/>
          <a:stretch>
            <a:fillRect/>
          </a:stretch>
        </p:blipFill>
        <p:spPr>
          <a:xfrm>
            <a:off x="306466" y="1492497"/>
            <a:ext cx="5476729" cy="1357116"/>
          </a:xfrm>
          <a:prstGeom prst="rect">
            <a:avLst/>
          </a:prstGeom>
        </p:spPr>
      </p:pic>
      <p:pic>
        <p:nvPicPr>
          <p:cNvPr id="6" name="Picture 5" descr="A graph of distribution of edu&#10;&#10;Description automatically generated">
            <a:extLst>
              <a:ext uri="{FF2B5EF4-FFF2-40B4-BE49-F238E27FC236}">
                <a16:creationId xmlns:a16="http://schemas.microsoft.com/office/drawing/2014/main" id="{3D5ECAEB-FEDE-1D14-6E73-B74DA70B7D33}"/>
              </a:ext>
            </a:extLst>
          </p:cNvPr>
          <p:cNvPicPr>
            <a:picLocks noChangeAspect="1"/>
          </p:cNvPicPr>
          <p:nvPr/>
        </p:nvPicPr>
        <p:blipFill>
          <a:blip r:embed="rId3"/>
          <a:stretch>
            <a:fillRect/>
          </a:stretch>
        </p:blipFill>
        <p:spPr>
          <a:xfrm>
            <a:off x="43992" y="3275390"/>
            <a:ext cx="2688796" cy="1547087"/>
          </a:xfrm>
          <a:prstGeom prst="rect">
            <a:avLst/>
          </a:prstGeom>
        </p:spPr>
      </p:pic>
      <p:pic>
        <p:nvPicPr>
          <p:cNvPr id="7" name="Picture 6" descr="A graph of a distribution of charges&#10;&#10;Description automatically generated">
            <a:extLst>
              <a:ext uri="{FF2B5EF4-FFF2-40B4-BE49-F238E27FC236}">
                <a16:creationId xmlns:a16="http://schemas.microsoft.com/office/drawing/2014/main" id="{53C634A5-1A0E-BC84-9882-56A0CD6F62B8}"/>
              </a:ext>
            </a:extLst>
          </p:cNvPr>
          <p:cNvPicPr>
            <a:picLocks noChangeAspect="1"/>
          </p:cNvPicPr>
          <p:nvPr/>
        </p:nvPicPr>
        <p:blipFill>
          <a:blip r:embed="rId4"/>
          <a:stretch>
            <a:fillRect/>
          </a:stretch>
        </p:blipFill>
        <p:spPr>
          <a:xfrm>
            <a:off x="2882119" y="3277406"/>
            <a:ext cx="2966473" cy="1568883"/>
          </a:xfrm>
          <a:prstGeom prst="rect">
            <a:avLst/>
          </a:prstGeom>
        </p:spPr>
      </p:pic>
      <p:pic>
        <p:nvPicPr>
          <p:cNvPr id="8" name="Picture 7" descr="A computer code with text&#10;&#10;Description automatically generated">
            <a:extLst>
              <a:ext uri="{FF2B5EF4-FFF2-40B4-BE49-F238E27FC236}">
                <a16:creationId xmlns:a16="http://schemas.microsoft.com/office/drawing/2014/main" id="{5EC6C92E-B5A3-6B30-E6FF-6740F7FCE828}"/>
              </a:ext>
            </a:extLst>
          </p:cNvPr>
          <p:cNvPicPr>
            <a:picLocks noChangeAspect="1"/>
          </p:cNvPicPr>
          <p:nvPr/>
        </p:nvPicPr>
        <p:blipFill>
          <a:blip r:embed="rId5"/>
          <a:stretch>
            <a:fillRect/>
          </a:stretch>
        </p:blipFill>
        <p:spPr>
          <a:xfrm>
            <a:off x="361546" y="5116217"/>
            <a:ext cx="4752975" cy="1352550"/>
          </a:xfrm>
          <a:prstGeom prst="rect">
            <a:avLst/>
          </a:prstGeom>
        </p:spPr>
      </p:pic>
      <p:pic>
        <p:nvPicPr>
          <p:cNvPr id="9" name="Picture 8" descr="A graph of a line&#10;&#10;Description automatically generated">
            <a:extLst>
              <a:ext uri="{FF2B5EF4-FFF2-40B4-BE49-F238E27FC236}">
                <a16:creationId xmlns:a16="http://schemas.microsoft.com/office/drawing/2014/main" id="{DE3EF142-2007-CDF3-4D74-387892E6A374}"/>
              </a:ext>
            </a:extLst>
          </p:cNvPr>
          <p:cNvPicPr>
            <a:picLocks noChangeAspect="1"/>
          </p:cNvPicPr>
          <p:nvPr/>
        </p:nvPicPr>
        <p:blipFill>
          <a:blip r:embed="rId6"/>
          <a:stretch>
            <a:fillRect/>
          </a:stretch>
        </p:blipFill>
        <p:spPr>
          <a:xfrm>
            <a:off x="7957814" y="2842971"/>
            <a:ext cx="2075321" cy="2127789"/>
          </a:xfrm>
          <a:prstGeom prst="rect">
            <a:avLst/>
          </a:prstGeom>
        </p:spPr>
      </p:pic>
      <p:pic>
        <p:nvPicPr>
          <p:cNvPr id="11" name="Picture 10" descr="A white background with black text&#10;&#10;Description automatically generated">
            <a:extLst>
              <a:ext uri="{FF2B5EF4-FFF2-40B4-BE49-F238E27FC236}">
                <a16:creationId xmlns:a16="http://schemas.microsoft.com/office/drawing/2014/main" id="{9DE34D9F-42CA-DADF-7CC2-08A8493543C3}"/>
              </a:ext>
            </a:extLst>
          </p:cNvPr>
          <p:cNvPicPr>
            <a:picLocks noChangeAspect="1"/>
          </p:cNvPicPr>
          <p:nvPr/>
        </p:nvPicPr>
        <p:blipFill>
          <a:blip r:embed="rId7"/>
          <a:stretch>
            <a:fillRect/>
          </a:stretch>
        </p:blipFill>
        <p:spPr>
          <a:xfrm>
            <a:off x="6806258" y="5254329"/>
            <a:ext cx="4752975" cy="1076325"/>
          </a:xfrm>
          <a:prstGeom prst="rect">
            <a:avLst/>
          </a:prstGeom>
        </p:spPr>
      </p:pic>
      <p:pic>
        <p:nvPicPr>
          <p:cNvPr id="12" name="Picture 11" descr="A computer screen shot of a math equation&#10;&#10;Description automatically generated">
            <a:extLst>
              <a:ext uri="{FF2B5EF4-FFF2-40B4-BE49-F238E27FC236}">
                <a16:creationId xmlns:a16="http://schemas.microsoft.com/office/drawing/2014/main" id="{1E47FF80-8BA6-C066-AE22-7CABA758125F}"/>
              </a:ext>
            </a:extLst>
          </p:cNvPr>
          <p:cNvPicPr>
            <a:picLocks noChangeAspect="1"/>
          </p:cNvPicPr>
          <p:nvPr/>
        </p:nvPicPr>
        <p:blipFill>
          <a:blip r:embed="rId8"/>
          <a:stretch>
            <a:fillRect/>
          </a:stretch>
        </p:blipFill>
        <p:spPr>
          <a:xfrm>
            <a:off x="6453994" y="1496797"/>
            <a:ext cx="5095875" cy="790575"/>
          </a:xfrm>
          <a:prstGeom prst="rect">
            <a:avLst/>
          </a:prstGeom>
        </p:spPr>
      </p:pic>
    </p:spTree>
    <p:extLst>
      <p:ext uri="{BB962C8B-B14F-4D97-AF65-F5344CB8AC3E}">
        <p14:creationId xmlns:p14="http://schemas.microsoft.com/office/powerpoint/2010/main" val="2013561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32738-EA8B-AA43-8BD9-0E422A39130D}"/>
              </a:ext>
            </a:extLst>
          </p:cNvPr>
          <p:cNvSpPr>
            <a:spLocks noGrp="1"/>
          </p:cNvSpPr>
          <p:nvPr>
            <p:ph type="title"/>
          </p:nvPr>
        </p:nvSpPr>
        <p:spPr/>
        <p:txBody>
          <a:bodyPr/>
          <a:lstStyle/>
          <a:p>
            <a:r>
              <a:rPr lang="en-US"/>
              <a:t>Correlation Analysis</a:t>
            </a:r>
          </a:p>
        </p:txBody>
      </p:sp>
      <p:sp>
        <p:nvSpPr>
          <p:cNvPr id="4" name="Text Placeholder 3">
            <a:extLst>
              <a:ext uri="{FF2B5EF4-FFF2-40B4-BE49-F238E27FC236}">
                <a16:creationId xmlns:a16="http://schemas.microsoft.com/office/drawing/2014/main" id="{B3B3DC52-DB5A-D077-FB72-A92C1D8B3A09}"/>
              </a:ext>
            </a:extLst>
          </p:cNvPr>
          <p:cNvSpPr>
            <a:spLocks noGrp="1"/>
          </p:cNvSpPr>
          <p:nvPr>
            <p:ph type="body" idx="1"/>
          </p:nvPr>
        </p:nvSpPr>
        <p:spPr/>
        <p:txBody>
          <a:bodyPr/>
          <a:lstStyle/>
          <a:p>
            <a:r>
              <a:rPr lang="en-US"/>
              <a:t>The dataset had values of different data types</a:t>
            </a:r>
          </a:p>
        </p:txBody>
      </p:sp>
      <p:pic>
        <p:nvPicPr>
          <p:cNvPr id="7" name="Content Placeholder 6" descr="A screenshot of a phone&#10;&#10;Description automatically generated">
            <a:extLst>
              <a:ext uri="{FF2B5EF4-FFF2-40B4-BE49-F238E27FC236}">
                <a16:creationId xmlns:a16="http://schemas.microsoft.com/office/drawing/2014/main" id="{553C90D8-E5EB-A47C-56F2-094877F7750E}"/>
              </a:ext>
            </a:extLst>
          </p:cNvPr>
          <p:cNvPicPr>
            <a:picLocks noGrp="1" noChangeAspect="1"/>
          </p:cNvPicPr>
          <p:nvPr>
            <p:ph sz="half" idx="2"/>
          </p:nvPr>
        </p:nvPicPr>
        <p:blipFill>
          <a:blip r:embed="rId2"/>
          <a:stretch>
            <a:fillRect/>
          </a:stretch>
        </p:blipFill>
        <p:spPr>
          <a:xfrm>
            <a:off x="2638439" y="2289969"/>
            <a:ext cx="1560486" cy="4114800"/>
          </a:xfrm>
        </p:spPr>
      </p:pic>
      <p:sp>
        <p:nvSpPr>
          <p:cNvPr id="5" name="Text Placeholder 4">
            <a:extLst>
              <a:ext uri="{FF2B5EF4-FFF2-40B4-BE49-F238E27FC236}">
                <a16:creationId xmlns:a16="http://schemas.microsoft.com/office/drawing/2014/main" id="{63B7CC0C-0BD1-60EC-0B01-A0FF041250A0}"/>
              </a:ext>
            </a:extLst>
          </p:cNvPr>
          <p:cNvSpPr>
            <a:spLocks noGrp="1"/>
          </p:cNvSpPr>
          <p:nvPr>
            <p:ph type="body" sz="quarter" idx="3"/>
          </p:nvPr>
        </p:nvSpPr>
        <p:spPr/>
        <p:txBody>
          <a:bodyPr vert="horz" lIns="91440" tIns="45720" rIns="91440" bIns="45720" rtlCol="0" anchor="b">
            <a:normAutofit/>
          </a:bodyPr>
          <a:lstStyle/>
          <a:p>
            <a:r>
              <a:rPr lang="en-US"/>
              <a:t>All categorical values were changed to numerical</a:t>
            </a:r>
          </a:p>
        </p:txBody>
      </p:sp>
      <p:pic>
        <p:nvPicPr>
          <p:cNvPr id="8" name="Content Placeholder 7" descr="A screenshot of a computer code&#10;&#10;Description automatically generated">
            <a:extLst>
              <a:ext uri="{FF2B5EF4-FFF2-40B4-BE49-F238E27FC236}">
                <a16:creationId xmlns:a16="http://schemas.microsoft.com/office/drawing/2014/main" id="{023EE103-B2A4-F2E7-03ED-FCBAACCA7BBF}"/>
              </a:ext>
            </a:extLst>
          </p:cNvPr>
          <p:cNvPicPr>
            <a:picLocks noGrp="1" noChangeAspect="1"/>
          </p:cNvPicPr>
          <p:nvPr>
            <p:ph sz="quarter" idx="4"/>
          </p:nvPr>
        </p:nvPicPr>
        <p:blipFill>
          <a:blip r:embed="rId3"/>
          <a:stretch>
            <a:fillRect/>
          </a:stretch>
        </p:blipFill>
        <p:spPr>
          <a:xfrm>
            <a:off x="6568477" y="2630035"/>
            <a:ext cx="4806269" cy="3774734"/>
          </a:xfrm>
        </p:spPr>
      </p:pic>
    </p:spTree>
    <p:extLst>
      <p:ext uri="{BB962C8B-B14F-4D97-AF65-F5344CB8AC3E}">
        <p14:creationId xmlns:p14="http://schemas.microsoft.com/office/powerpoint/2010/main" val="311774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screenshot of a graph&#10;&#10;Description automatically generated">
            <a:extLst>
              <a:ext uri="{FF2B5EF4-FFF2-40B4-BE49-F238E27FC236}">
                <a16:creationId xmlns:a16="http://schemas.microsoft.com/office/drawing/2014/main" id="{6513E06D-017D-5BD3-8C77-2DEC24767C17}"/>
              </a:ext>
            </a:extLst>
          </p:cNvPr>
          <p:cNvPicPr>
            <a:picLocks noGrp="1" noChangeAspect="1"/>
          </p:cNvPicPr>
          <p:nvPr>
            <p:ph idx="1"/>
          </p:nvPr>
        </p:nvPicPr>
        <p:blipFill>
          <a:blip r:embed="rId2"/>
          <a:srcRect r="10221" b="-1"/>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AC5C09-D2E4-D08B-9F32-360EAA09ABC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Applying Correlation Matrix</a:t>
            </a:r>
          </a:p>
        </p:txBody>
      </p:sp>
      <p:cxnSp>
        <p:nvCxnSpPr>
          <p:cNvPr id="14" name="Straight Connector 1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47640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39</Slides>
  <Notes>11</Notes>
  <HiddenSlides>0</HiddenSlides>
  <ScaleCrop>false</ScaleCrop>
  <HeadingPairs>
    <vt:vector size="4" baseType="variant">
      <vt:variant>
        <vt:lpstr>Theme</vt:lpstr>
      </vt:variant>
      <vt:variant>
        <vt:i4>2</vt:i4>
      </vt:variant>
      <vt:variant>
        <vt:lpstr>Slide Titles</vt:lpstr>
      </vt:variant>
      <vt:variant>
        <vt:i4>39</vt:i4>
      </vt:variant>
    </vt:vector>
  </HeadingPairs>
  <TitlesOfParts>
    <vt:vector size="41" baseType="lpstr">
      <vt:lpstr>office theme</vt:lpstr>
      <vt:lpstr>Office Theme</vt:lpstr>
      <vt:lpstr>SUPPORT 2 Dataset Overview</vt:lpstr>
      <vt:lpstr>PowerPoint Presentation</vt:lpstr>
      <vt:lpstr>Methodology and Technology</vt:lpstr>
      <vt:lpstr>Exploring and Cleaning the Dataset</vt:lpstr>
      <vt:lpstr>Checking and Formatting Data Types</vt:lpstr>
      <vt:lpstr>PowerPoint Presentation</vt:lpstr>
      <vt:lpstr>PowerPoint Presentation</vt:lpstr>
      <vt:lpstr>Correlation Analysis</vt:lpstr>
      <vt:lpstr>Applying Correlation Matrix</vt:lpstr>
      <vt:lpstr>Strongest Correlations</vt:lpstr>
      <vt:lpstr>Visualization</vt:lpstr>
      <vt:lpstr>Research for Patient Demographics</vt:lpstr>
      <vt:lpstr>PowerPoint Presentation</vt:lpstr>
      <vt:lpstr>PowerPoint Presentation</vt:lpstr>
      <vt:lpstr>PowerPoint Presentation</vt:lpstr>
      <vt:lpstr>PowerPoint Presentation</vt:lpstr>
      <vt:lpstr>Research for Diseases</vt:lpstr>
      <vt:lpstr>Disease Prevalence</vt:lpstr>
      <vt:lpstr>Association of Comorbidities to Diseases</vt:lpstr>
      <vt:lpstr>Correlation of Physiological Factors and Diseases</vt:lpstr>
      <vt:lpstr>Diseases by Hospital Mortality Rates</vt:lpstr>
      <vt:lpstr>Diseases by Hospital Length of Stay</vt:lpstr>
      <vt:lpstr>Mortality/Survival Factors</vt:lpstr>
      <vt:lpstr>Comparison of physician's survival estimates and predictions made by SUPPORT model in terms of actual deaths</vt:lpstr>
      <vt:lpstr>Curves of Physician's Survival Estimates and Predictions by SUPPORT Model </vt:lpstr>
      <vt:lpstr>Compare Physician's Survival Estimates and Predictions by SUPPORT Model </vt:lpstr>
      <vt:lpstr>What Percentage of Deaths Were Deaths in Hospital?</vt:lpstr>
      <vt:lpstr>Potential Correlation Between the Do Not Resuscitate Order and Mortality</vt:lpstr>
      <vt:lpstr>Comparison of Total Days in Hospital and the Day of the Do Not Resuscitate Order in Terms of Deaths</vt:lpstr>
      <vt:lpstr>Potential Correlation Between Number of Comorbidities and Mortality</vt:lpstr>
      <vt:lpstr>Are the hospital charges different for people from different races?</vt:lpstr>
      <vt:lpstr>Hospital Charges charged to different races</vt:lpstr>
      <vt:lpstr>Hospital charges to different races with the comparison of the diabetes</vt:lpstr>
      <vt:lpstr>Hospital charges incurred to different age groups from different races</vt:lpstr>
      <vt:lpstr>Hospital charges relation to cancer segregated with diabetes</vt:lpstr>
      <vt:lpstr>Recommendations</vt:lpstr>
      <vt:lpstr>Challenges</vt:lpstr>
      <vt:lpstr>Q&amp;A</vt:lpstr>
      <vt:lpstr>Thank you for your attention from Group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2</cp:revision>
  <dcterms:created xsi:type="dcterms:W3CDTF">2024-11-30T15:42:08Z</dcterms:created>
  <dcterms:modified xsi:type="dcterms:W3CDTF">2024-12-05T19:53:24Z</dcterms:modified>
</cp:coreProperties>
</file>